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41" r:id="rId1"/>
  </p:sldMasterIdLst>
  <p:notesMasterIdLst>
    <p:notesMasterId r:id="rId55"/>
  </p:notesMasterIdLst>
  <p:handoutMasterIdLst>
    <p:handoutMasterId r:id="rId56"/>
  </p:handoutMasterIdLst>
  <p:sldIdLst>
    <p:sldId id="256" r:id="rId2"/>
    <p:sldId id="257" r:id="rId3"/>
    <p:sldId id="258" r:id="rId4"/>
    <p:sldId id="259" r:id="rId5"/>
    <p:sldId id="260" r:id="rId6"/>
    <p:sldId id="261" r:id="rId7"/>
    <p:sldId id="358" r:id="rId8"/>
    <p:sldId id="359" r:id="rId9"/>
    <p:sldId id="360" r:id="rId10"/>
    <p:sldId id="273" r:id="rId11"/>
    <p:sldId id="265" r:id="rId12"/>
    <p:sldId id="263" r:id="rId13"/>
    <p:sldId id="266" r:id="rId14"/>
    <p:sldId id="270" r:id="rId15"/>
    <p:sldId id="271" r:id="rId16"/>
    <p:sldId id="272" r:id="rId17"/>
    <p:sldId id="314" r:id="rId18"/>
    <p:sldId id="313" r:id="rId19"/>
    <p:sldId id="267" r:id="rId20"/>
    <p:sldId id="315" r:id="rId21"/>
    <p:sldId id="316" r:id="rId22"/>
    <p:sldId id="319" r:id="rId23"/>
    <p:sldId id="320" r:id="rId24"/>
    <p:sldId id="321" r:id="rId25"/>
    <p:sldId id="322" r:id="rId26"/>
    <p:sldId id="323" r:id="rId27"/>
    <p:sldId id="324" r:id="rId28"/>
    <p:sldId id="325" r:id="rId29"/>
    <p:sldId id="317" r:id="rId30"/>
    <p:sldId id="318" r:id="rId31"/>
    <p:sldId id="357" r:id="rId32"/>
    <p:sldId id="326" r:id="rId33"/>
    <p:sldId id="344" r:id="rId34"/>
    <p:sldId id="328" r:id="rId35"/>
    <p:sldId id="329" r:id="rId36"/>
    <p:sldId id="330" r:id="rId37"/>
    <p:sldId id="331" r:id="rId38"/>
    <p:sldId id="332" r:id="rId39"/>
    <p:sldId id="333" r:id="rId40"/>
    <p:sldId id="334" r:id="rId41"/>
    <p:sldId id="340" r:id="rId42"/>
    <p:sldId id="341" r:id="rId43"/>
    <p:sldId id="345" r:id="rId44"/>
    <p:sldId id="346" r:id="rId45"/>
    <p:sldId id="347" r:id="rId46"/>
    <p:sldId id="348" r:id="rId47"/>
    <p:sldId id="349" r:id="rId48"/>
    <p:sldId id="350" r:id="rId49"/>
    <p:sldId id="351" r:id="rId50"/>
    <p:sldId id="352" r:id="rId51"/>
    <p:sldId id="354" r:id="rId52"/>
    <p:sldId id="355" r:id="rId53"/>
    <p:sldId id="356" r:id="rId54"/>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551"/>
    <p:restoredTop sz="93646"/>
  </p:normalViewPr>
  <p:slideViewPr>
    <p:cSldViewPr>
      <p:cViewPr varScale="1">
        <p:scale>
          <a:sx n="48" d="100"/>
          <a:sy n="48" d="100"/>
        </p:scale>
        <p:origin x="1560" y="38"/>
      </p:cViewPr>
      <p:guideLst>
        <p:guide orient="horz" pos="2160"/>
        <p:guide pos="2880"/>
      </p:guideLst>
    </p:cSldViewPr>
  </p:slideViewPr>
  <p:notesTextViewPr>
    <p:cViewPr>
      <p:scale>
        <a:sx n="1" d="1"/>
        <a:sy n="1" d="1"/>
      </p:scale>
      <p:origin x="0" y="0"/>
    </p:cViewPr>
  </p:notesTextViewPr>
  <p:notesViewPr>
    <p:cSldViewPr>
      <p:cViewPr varScale="1">
        <p:scale>
          <a:sx n="84" d="100"/>
          <a:sy n="84" d="100"/>
        </p:scale>
        <p:origin x="-3132" y="-78"/>
      </p:cViewPr>
      <p:guideLst>
        <p:guide orient="horz" pos="2928"/>
        <p:guide pos="2208"/>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669D6DFC-767B-4C60-9D46-BAAEA7C53CD5}" type="datetimeFigureOut">
              <a:rPr lang="tr-TR" smtClean="0"/>
              <a:t>12.09.2017</a:t>
            </a:fld>
            <a:endParaRPr lang="tr-TR"/>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tr-TR"/>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A84843FA-CDB9-4195-A19C-D9EBF06BDC4D}" type="slidenum">
              <a:rPr lang="tr-TR" smtClean="0"/>
              <a:t>‹#›</a:t>
            </a:fld>
            <a:endParaRPr lang="tr-TR"/>
          </a:p>
        </p:txBody>
      </p:sp>
    </p:spTree>
    <p:extLst>
      <p:ext uri="{BB962C8B-B14F-4D97-AF65-F5344CB8AC3E}">
        <p14:creationId xmlns:p14="http://schemas.microsoft.com/office/powerpoint/2010/main" val="202296431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6EF266-CD00-4E8E-A907-69C40E0A6D2C}" type="datetimeFigureOut">
              <a:rPr lang="tr-TR" smtClean="0"/>
              <a:t>12.09.2017</a:t>
            </a:fld>
            <a:endParaRPr lang="tr-TR"/>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r-T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D0C0938D-1E5C-4A3F-BAE0-89C218C353DC}" type="slidenum">
              <a:rPr lang="tr-TR" smtClean="0"/>
              <a:t>‹#›</a:t>
            </a:fld>
            <a:endParaRPr lang="tr-TR"/>
          </a:p>
        </p:txBody>
      </p:sp>
    </p:spTree>
    <p:extLst>
      <p:ext uri="{BB962C8B-B14F-4D97-AF65-F5344CB8AC3E}">
        <p14:creationId xmlns:p14="http://schemas.microsoft.com/office/powerpoint/2010/main" val="3647300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D0C0938D-1E5C-4A3F-BAE0-89C218C353DC}" type="slidenum">
              <a:rPr lang="tr-TR" smtClean="0"/>
              <a:t>2</a:t>
            </a:fld>
            <a:endParaRPr lang="tr-TR"/>
          </a:p>
        </p:txBody>
      </p:sp>
    </p:spTree>
    <p:extLst>
      <p:ext uri="{BB962C8B-B14F-4D97-AF65-F5344CB8AC3E}">
        <p14:creationId xmlns:p14="http://schemas.microsoft.com/office/powerpoint/2010/main" val="20234442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B6127210-EC47-1142-BB00-735A9630F7B8}" type="slidenum">
              <a:rPr lang="en-US">
                <a:latin typeface="Times New Roman" charset="0"/>
              </a:rPr>
              <a:pPr/>
              <a:t>42</a:t>
            </a:fld>
            <a:endParaRPr lang="en-US">
              <a:latin typeface="Times New Roman" charset="0"/>
            </a:endParaRPr>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3860406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B6127210-EC47-1142-BB00-735A9630F7B8}" type="slidenum">
              <a:rPr lang="en-US">
                <a:latin typeface="Times New Roman" charset="0"/>
              </a:rPr>
              <a:pPr/>
              <a:t>44</a:t>
            </a:fld>
            <a:endParaRPr lang="en-US">
              <a:latin typeface="Times New Roman" charset="0"/>
            </a:endParaRPr>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34903340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B6127210-EC47-1142-BB00-735A9630F7B8}" type="slidenum">
              <a:rPr lang="en-US">
                <a:latin typeface="Times New Roman" charset="0"/>
              </a:rPr>
              <a:pPr/>
              <a:t>45</a:t>
            </a:fld>
            <a:endParaRPr lang="en-US">
              <a:latin typeface="Times New Roman" charset="0"/>
            </a:endParaRPr>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22983965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B6127210-EC47-1142-BB00-735A9630F7B8}" type="slidenum">
              <a:rPr lang="en-US">
                <a:latin typeface="Times New Roman" charset="0"/>
              </a:rPr>
              <a:pPr/>
              <a:t>46</a:t>
            </a:fld>
            <a:endParaRPr lang="en-US">
              <a:latin typeface="Times New Roman" charset="0"/>
            </a:endParaRPr>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9235204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B6127210-EC47-1142-BB00-735A9630F7B8}" type="slidenum">
              <a:rPr lang="en-US">
                <a:latin typeface="Times New Roman" charset="0"/>
              </a:rPr>
              <a:pPr/>
              <a:t>47</a:t>
            </a:fld>
            <a:endParaRPr lang="en-US">
              <a:latin typeface="Times New Roman" charset="0"/>
            </a:endParaRPr>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1507155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EBA4C48D-C7EF-AD4C-8B12-A251551A767B}" type="slidenum">
              <a:rPr lang="en-US">
                <a:latin typeface="Times New Roman" charset="0"/>
              </a:rPr>
              <a:pPr/>
              <a:t>34</a:t>
            </a:fld>
            <a:endParaRPr lang="en-US" dirty="0">
              <a:latin typeface="Times New Roman" charset="0"/>
            </a:endParaRPr>
          </a:p>
        </p:txBody>
      </p:sp>
      <p:sp>
        <p:nvSpPr>
          <p:cNvPr id="109571" name="Rectangle 2"/>
          <p:cNvSpPr>
            <a:spLocks noGrp="1" noRot="1" noChangeAspect="1" noChangeArrowheads="1" noTextEdit="1"/>
          </p:cNvSpPr>
          <p:nvPr>
            <p:ph type="sldImg"/>
          </p:nvPr>
        </p:nvSpPr>
        <p:spPr>
          <a:ln/>
        </p:spPr>
      </p:sp>
      <p:sp>
        <p:nvSpPr>
          <p:cNvPr id="1095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dirty="0">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14739373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FE13BC05-009E-8B48-9E21-DA84F8736A59}" type="slidenum">
              <a:rPr lang="en-US">
                <a:latin typeface="Times New Roman" charset="0"/>
              </a:rPr>
              <a:pPr/>
              <a:t>35</a:t>
            </a:fld>
            <a:endParaRPr lang="en-US" dirty="0">
              <a:latin typeface="Times New Roman" charset="0"/>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dirty="0">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725589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519ACFBB-5E01-C245-B44C-F86CBC91B749}" type="slidenum">
              <a:rPr lang="en-US">
                <a:latin typeface="Times New Roman" charset="0"/>
              </a:rPr>
              <a:pPr/>
              <a:t>36</a:t>
            </a:fld>
            <a:endParaRPr lang="en-US" dirty="0">
              <a:latin typeface="Times New Roman" charset="0"/>
            </a:endParaRPr>
          </a:p>
        </p:txBody>
      </p:sp>
      <p:sp>
        <p:nvSpPr>
          <p:cNvPr id="111619" name="Rectangle 2"/>
          <p:cNvSpPr>
            <a:spLocks noGrp="1" noRot="1" noChangeAspect="1" noChangeArrowheads="1" noTextEdit="1"/>
          </p:cNvSpPr>
          <p:nvPr>
            <p:ph type="sldImg"/>
          </p:nvPr>
        </p:nvSpPr>
        <p:spPr>
          <a:ln/>
        </p:spPr>
      </p:sp>
      <p:sp>
        <p:nvSpPr>
          <p:cNvPr id="1116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dirty="0">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4124026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12BB50D9-EC63-BB4D-9D33-70AC3F69E9F0}" type="slidenum">
              <a:rPr lang="en-US">
                <a:latin typeface="Times New Roman" charset="0"/>
              </a:rPr>
              <a:pPr/>
              <a:t>37</a:t>
            </a:fld>
            <a:endParaRPr lang="en-US">
              <a:latin typeface="Times New Roman" charset="0"/>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40364624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9CEDF3CE-F07B-014B-AE16-CD8A1C541337}" type="slidenum">
              <a:rPr lang="en-US">
                <a:latin typeface="Times New Roman" charset="0"/>
              </a:rPr>
              <a:pPr/>
              <a:t>38</a:t>
            </a:fld>
            <a:endParaRPr lang="en-US">
              <a:latin typeface="Times New Roman" charset="0"/>
            </a:endParaRPr>
          </a:p>
        </p:txBody>
      </p:sp>
      <p:sp>
        <p:nvSpPr>
          <p:cNvPr id="113667" name="Rectangle 2"/>
          <p:cNvSpPr>
            <a:spLocks noGrp="1" noRot="1" noChangeAspect="1" noChangeArrowheads="1" noTextEdit="1"/>
          </p:cNvSpPr>
          <p:nvPr>
            <p:ph type="sldImg"/>
          </p:nvPr>
        </p:nvSpPr>
        <p:spPr>
          <a:ln/>
        </p:spPr>
      </p:sp>
      <p:sp>
        <p:nvSpPr>
          <p:cNvPr id="1136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35091090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3BCCD1CC-77CC-304D-9CBA-D75F269078C6}" type="slidenum">
              <a:rPr lang="en-US">
                <a:latin typeface="Times New Roman" charset="0"/>
              </a:rPr>
              <a:pPr/>
              <a:t>39</a:t>
            </a:fld>
            <a:endParaRPr lang="en-US">
              <a:latin typeface="Times New Roman" charset="0"/>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41745197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84FB5B54-72AF-C146-987E-DBE1265F3248}" type="slidenum">
              <a:rPr lang="en-US">
                <a:latin typeface="Times New Roman" charset="0"/>
              </a:rPr>
              <a:pPr/>
              <a:t>40</a:t>
            </a:fld>
            <a:endParaRPr lang="en-US">
              <a:latin typeface="Times New Roman" charset="0"/>
            </a:endParaRPr>
          </a:p>
        </p:txBody>
      </p:sp>
      <p:sp>
        <p:nvSpPr>
          <p:cNvPr id="115715" name="Rectangle 2"/>
          <p:cNvSpPr>
            <a:spLocks noGrp="1" noRot="1" noChangeAspect="1" noChangeArrowheads="1" noTextEdit="1"/>
          </p:cNvSpPr>
          <p:nvPr>
            <p:ph type="sldImg"/>
          </p:nvPr>
        </p:nvSpPr>
        <p:spPr>
          <a:ln/>
        </p:spPr>
      </p:sp>
      <p:sp>
        <p:nvSpPr>
          <p:cNvPr id="1157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31095540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ＭＳ Ｐゴシック" charset="0"/>
              </a:defRPr>
            </a:lvl1pPr>
            <a:lvl2pPr marL="757066" indent="-291179">
              <a:defRPr>
                <a:solidFill>
                  <a:schemeClr val="tx1"/>
                </a:solidFill>
                <a:latin typeface="Arial" charset="0"/>
                <a:ea typeface="ＭＳ Ｐゴシック" charset="0"/>
              </a:defRPr>
            </a:lvl2pPr>
            <a:lvl3pPr marL="1164717" indent="-232943">
              <a:defRPr>
                <a:solidFill>
                  <a:schemeClr val="tx1"/>
                </a:solidFill>
                <a:latin typeface="Arial" charset="0"/>
                <a:ea typeface="ＭＳ Ｐゴシック" charset="0"/>
              </a:defRPr>
            </a:lvl3pPr>
            <a:lvl4pPr marL="1630604" indent="-232943">
              <a:defRPr>
                <a:solidFill>
                  <a:schemeClr val="tx1"/>
                </a:solidFill>
                <a:latin typeface="Arial" charset="0"/>
                <a:ea typeface="ＭＳ Ｐゴシック" charset="0"/>
              </a:defRPr>
            </a:lvl4pPr>
            <a:lvl5pPr marL="2096491" indent="-232943">
              <a:defRPr>
                <a:solidFill>
                  <a:schemeClr val="tx1"/>
                </a:solidFill>
                <a:latin typeface="Arial" charset="0"/>
                <a:ea typeface="ＭＳ Ｐゴシック" charset="0"/>
              </a:defRPr>
            </a:lvl5pPr>
            <a:lvl6pPr marL="2562377" indent="-232943" eaLnBrk="0" fontAlgn="base" hangingPunct="0">
              <a:spcBef>
                <a:spcPct val="0"/>
              </a:spcBef>
              <a:spcAft>
                <a:spcPct val="0"/>
              </a:spcAft>
              <a:defRPr>
                <a:solidFill>
                  <a:schemeClr val="tx1"/>
                </a:solidFill>
                <a:latin typeface="Arial" charset="0"/>
                <a:ea typeface="ＭＳ Ｐゴシック" charset="0"/>
              </a:defRPr>
            </a:lvl6pPr>
            <a:lvl7pPr marL="3028264" indent="-232943" eaLnBrk="0" fontAlgn="base" hangingPunct="0">
              <a:spcBef>
                <a:spcPct val="0"/>
              </a:spcBef>
              <a:spcAft>
                <a:spcPct val="0"/>
              </a:spcAft>
              <a:defRPr>
                <a:solidFill>
                  <a:schemeClr val="tx1"/>
                </a:solidFill>
                <a:latin typeface="Arial" charset="0"/>
                <a:ea typeface="ＭＳ Ｐゴシック" charset="0"/>
              </a:defRPr>
            </a:lvl7pPr>
            <a:lvl8pPr marL="3494151" indent="-232943" eaLnBrk="0" fontAlgn="base" hangingPunct="0">
              <a:spcBef>
                <a:spcPct val="0"/>
              </a:spcBef>
              <a:spcAft>
                <a:spcPct val="0"/>
              </a:spcAft>
              <a:defRPr>
                <a:solidFill>
                  <a:schemeClr val="tx1"/>
                </a:solidFill>
                <a:latin typeface="Arial" charset="0"/>
                <a:ea typeface="ＭＳ Ｐゴシック" charset="0"/>
              </a:defRPr>
            </a:lvl8pPr>
            <a:lvl9pPr marL="3960038" indent="-232943" eaLnBrk="0" fontAlgn="base" hangingPunct="0">
              <a:spcBef>
                <a:spcPct val="0"/>
              </a:spcBef>
              <a:spcAft>
                <a:spcPct val="0"/>
              </a:spcAft>
              <a:defRPr>
                <a:solidFill>
                  <a:schemeClr val="tx1"/>
                </a:solidFill>
                <a:latin typeface="Arial" charset="0"/>
                <a:ea typeface="ＭＳ Ｐゴシック" charset="0"/>
              </a:defRPr>
            </a:lvl9pPr>
          </a:lstStyle>
          <a:p>
            <a:fld id="{1CAE4F13-4E29-EB49-81E4-043D7C4F8BC5}" type="slidenum">
              <a:rPr lang="en-US">
                <a:latin typeface="Times New Roman" charset="0"/>
              </a:rPr>
              <a:pPr/>
              <a:t>41</a:t>
            </a:fld>
            <a:endParaRPr lang="en-US">
              <a:latin typeface="Times New Roman" charset="0"/>
            </a:endParaRPr>
          </a:p>
        </p:txBody>
      </p:sp>
      <p:sp>
        <p:nvSpPr>
          <p:cNvPr id="121859" name="Rectangle 2"/>
          <p:cNvSpPr>
            <a:spLocks noGrp="1" noRot="1" noChangeAspect="1" noChangeArrowheads="1" noTextEdit="1"/>
          </p:cNvSpPr>
          <p:nvPr>
            <p:ph type="sldImg"/>
          </p:nvPr>
        </p:nvSpPr>
        <p:spPr>
          <a:ln/>
        </p:spPr>
      </p:sp>
      <p:sp>
        <p:nvSpPr>
          <p:cNvPr id="1218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577782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Ref idx="1002">
        <a:schemeClr val="bg2"/>
      </p:bgRef>
    </p:bg>
    <p:spTree>
      <p:nvGrpSpPr>
        <p:cNvPr id="1" name=""/>
        <p:cNvGrpSpPr/>
        <p:nvPr/>
      </p:nvGrpSpPr>
      <p:grpSpPr>
        <a:xfrm>
          <a:off x="0" y="0"/>
          <a:ext cx="0" cy="0"/>
          <a:chOff x="0" y="0"/>
          <a:chExt cx="0" cy="0"/>
        </a:xfrm>
      </p:grpSpPr>
      <p:sp>
        <p:nvSpPr>
          <p:cNvPr id="12" name="Rectangle 11"/>
          <p:cNvSpPr/>
          <p:nvPr userDrawn="1"/>
        </p:nvSpPr>
        <p:spPr>
          <a:xfrm>
            <a:off x="-1" y="2545080"/>
            <a:ext cx="9144000" cy="3255264"/>
          </a:xfrm>
          <a:prstGeom prst="rect">
            <a:avLst/>
          </a:prstGeom>
          <a:solidFill>
            <a:srgbClr val="FFFFFF"/>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userDrawn="1"/>
        </p:nvSpPr>
        <p:spPr>
          <a:xfrm>
            <a:off x="-1" y="2667000"/>
            <a:ext cx="9144000" cy="2739571"/>
          </a:xfrm>
          <a:prstGeom prst="rect">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1" y="5479143"/>
            <a:ext cx="9144000" cy="235857"/>
          </a:xfrm>
          <a:prstGeom prst="rect">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
          <p:cNvSpPr>
            <a:spLocks noGrp="1"/>
          </p:cNvSpPr>
          <p:nvPr>
            <p:ph type="ctrTitle"/>
          </p:nvPr>
        </p:nvSpPr>
        <p:spPr>
          <a:xfrm>
            <a:off x="228599" y="2819400"/>
            <a:ext cx="8686800" cy="1470025"/>
          </a:xfrm>
        </p:spPr>
        <p:txBody>
          <a:bodyPr anchor="b">
            <a:noAutofit/>
          </a:bodyPr>
          <a:lstStyle>
            <a:lvl1pPr>
              <a:defRPr sz="7200" b="0" cap="none" spc="0">
                <a:ln w="13970" cmpd="sng">
                  <a:solidFill>
                    <a:srgbClr val="FFFFFF"/>
                  </a:solidFill>
                  <a:prstDash val="solid"/>
                </a:ln>
                <a:solidFill>
                  <a:srgbClr val="FFFFFF"/>
                </a:solidFill>
                <a:effectLst>
                  <a:outerShdw blurRad="63500" dir="3600000" algn="tl" rotWithShape="0">
                    <a:srgbClr val="000000">
                      <a:alpha val="70000"/>
                    </a:srgbClr>
                  </a:outerShdw>
                </a:effectLst>
              </a:defRPr>
            </a:lvl1pPr>
          </a:lstStyle>
          <a:p>
            <a:r>
              <a:rPr lang="en-US" dirty="0" smtClean="0"/>
              <a:t>Click to edit Master title style</a:t>
            </a:r>
            <a:endParaRPr lang="en-US" dirty="0"/>
          </a:p>
        </p:txBody>
      </p:sp>
      <p:sp>
        <p:nvSpPr>
          <p:cNvPr id="17" name="Subtitle 2"/>
          <p:cNvSpPr>
            <a:spLocks noGrp="1"/>
          </p:cNvSpPr>
          <p:nvPr>
            <p:ph type="subTitle" idx="1"/>
          </p:nvPr>
        </p:nvSpPr>
        <p:spPr>
          <a:xfrm>
            <a:off x="179512" y="4293096"/>
            <a:ext cx="8712968" cy="1008112"/>
          </a:xfrm>
        </p:spPr>
        <p:txBody>
          <a:bodyPr>
            <a:normAutofit/>
          </a:bodyPr>
          <a:lstStyle>
            <a:lvl1pPr marL="0" indent="0" algn="ctr">
              <a:buNone/>
              <a:defRPr sz="2800" b="0"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19" name="Subtitle 2"/>
          <p:cNvSpPr txBox="1">
            <a:spLocks/>
          </p:cNvSpPr>
          <p:nvPr userDrawn="1"/>
        </p:nvSpPr>
        <p:spPr>
          <a:xfrm>
            <a:off x="1" y="5829572"/>
            <a:ext cx="9143998" cy="911796"/>
          </a:xfrm>
          <a:prstGeom prst="rect">
            <a:avLst/>
          </a:prstGeom>
        </p:spPr>
        <p:txBody>
          <a:bodyPr vert="horz" lIns="91440" tIns="45720" rIns="91440" bIns="45720" rtlCol="0">
            <a:normAutofit/>
          </a:bodyPr>
          <a:lstStyle>
            <a:lvl1pPr marL="0" indent="0" algn="ctr" defTabSz="914400" rtl="0" eaLnBrk="1" latinLnBrk="0" hangingPunct="1">
              <a:spcBef>
                <a:spcPct val="20000"/>
              </a:spcBef>
              <a:buClr>
                <a:schemeClr val="accent1"/>
              </a:buClr>
              <a:buSzPct val="75000"/>
              <a:buFont typeface="Wingdings" pitchFamily="2" charset="2"/>
              <a:buNone/>
              <a:defRPr sz="2000" kern="1200">
                <a:solidFill>
                  <a:srgbClr val="FFFFFF"/>
                </a:solidFill>
                <a:latin typeface="+mn-lt"/>
                <a:ea typeface="+mn-ea"/>
                <a:cs typeface="+mn-cs"/>
              </a:defRPr>
            </a:lvl1pPr>
            <a:lvl2pPr marL="457200" indent="0" algn="ctr" defTabSz="914400" rtl="0" eaLnBrk="1" latinLnBrk="0" hangingPunct="1">
              <a:spcBef>
                <a:spcPct val="20000"/>
              </a:spcBef>
              <a:buClr>
                <a:schemeClr val="accent2"/>
              </a:buClr>
              <a:buSzPct val="85000"/>
              <a:buFont typeface="Courier New" pitchFamily="49" charset="0"/>
              <a:buNone/>
              <a:defRPr sz="2000" kern="1200">
                <a:solidFill>
                  <a:schemeClr val="tx1">
                    <a:tint val="75000"/>
                  </a:schemeClr>
                </a:solidFill>
                <a:latin typeface="+mn-lt"/>
                <a:ea typeface="+mn-ea"/>
                <a:cs typeface="+mn-cs"/>
              </a:defRPr>
            </a:lvl2pPr>
            <a:lvl3pPr marL="914400" indent="0" algn="ctr" defTabSz="914400" rtl="0" eaLnBrk="1" latinLnBrk="0" hangingPunct="1">
              <a:spcBef>
                <a:spcPct val="20000"/>
              </a:spcBef>
              <a:buClr>
                <a:schemeClr val="accent3"/>
              </a:buClr>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spcBef>
                <a:spcPct val="20000"/>
              </a:spcBef>
              <a:buClr>
                <a:schemeClr val="accent4"/>
              </a:buClr>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spcBef>
                <a:spcPct val="20000"/>
              </a:spcBef>
              <a:buClr>
                <a:schemeClr val="accent5"/>
              </a:buClr>
              <a:buFont typeface="Arial" pitchFamily="34" charset="0"/>
              <a:buNone/>
              <a:defRPr sz="1400" kern="1200" baseline="0">
                <a:solidFill>
                  <a:schemeClr val="tx1">
                    <a:tint val="75000"/>
                  </a:schemeClr>
                </a:solidFill>
                <a:latin typeface="+mn-lt"/>
                <a:ea typeface="+mn-ea"/>
                <a:cs typeface="+mn-cs"/>
              </a:defRPr>
            </a:lvl5pPr>
            <a:lvl6pPr marL="2286000" indent="0" algn="ctr" defTabSz="914400" rtl="0" eaLnBrk="1" latinLnBrk="0" hangingPunct="1">
              <a:spcBef>
                <a:spcPct val="20000"/>
              </a:spcBef>
              <a:buClr>
                <a:schemeClr val="accent6"/>
              </a:buClr>
              <a:buFont typeface="Arial" pitchFamily="34" charset="0"/>
              <a:buNone/>
              <a:defRPr sz="1400" kern="1200">
                <a:solidFill>
                  <a:schemeClr val="tx1">
                    <a:tint val="75000"/>
                  </a:schemeClr>
                </a:solidFill>
                <a:latin typeface="+mn-lt"/>
                <a:ea typeface="+mn-ea"/>
                <a:cs typeface="+mn-cs"/>
              </a:defRPr>
            </a:lvl6pPr>
            <a:lvl7pPr marL="2743200" indent="0" algn="ctr" defTabSz="914400" rtl="0" eaLnBrk="1" latinLnBrk="0" hangingPunct="1">
              <a:spcBef>
                <a:spcPct val="20000"/>
              </a:spcBef>
              <a:buClr>
                <a:schemeClr val="accent1"/>
              </a:buClr>
              <a:buFont typeface="Arial" pitchFamily="34" charset="0"/>
              <a:buNone/>
              <a:defRPr sz="1400" kern="1200">
                <a:solidFill>
                  <a:schemeClr val="tx1">
                    <a:tint val="75000"/>
                  </a:schemeClr>
                </a:solidFill>
                <a:latin typeface="+mn-lt"/>
                <a:ea typeface="+mn-ea"/>
                <a:cs typeface="+mn-cs"/>
              </a:defRPr>
            </a:lvl7pPr>
            <a:lvl8pPr marL="3200400" indent="0" algn="ctr" defTabSz="914400" rtl="0" eaLnBrk="1" latinLnBrk="0" hangingPunct="1">
              <a:spcBef>
                <a:spcPct val="20000"/>
              </a:spcBef>
              <a:buClr>
                <a:schemeClr val="accent4"/>
              </a:buClr>
              <a:buFont typeface="Arial" pitchFamily="34" charset="0"/>
              <a:buNone/>
              <a:defRPr sz="1400" kern="1200">
                <a:solidFill>
                  <a:schemeClr val="tx1">
                    <a:tint val="75000"/>
                  </a:schemeClr>
                </a:solidFill>
                <a:latin typeface="+mn-lt"/>
                <a:ea typeface="+mn-ea"/>
                <a:cs typeface="+mn-cs"/>
              </a:defRPr>
            </a:lvl8pPr>
            <a:lvl9pPr marL="3657600" indent="0" algn="ctr" defTabSz="914400" rtl="0" eaLnBrk="1" latinLnBrk="0" hangingPunct="1">
              <a:spcBef>
                <a:spcPct val="20000"/>
              </a:spcBef>
              <a:buClr>
                <a:schemeClr val="accent5"/>
              </a:buClr>
              <a:buFont typeface="Arial" pitchFamily="34" charset="0"/>
              <a:buNone/>
              <a:defRPr sz="1400" kern="1200">
                <a:solidFill>
                  <a:schemeClr val="tx1">
                    <a:tint val="75000"/>
                  </a:schemeClr>
                </a:solidFill>
                <a:latin typeface="+mn-lt"/>
                <a:ea typeface="+mn-ea"/>
                <a:cs typeface="+mn-cs"/>
              </a:defRPr>
            </a:lvl9pPr>
          </a:lstStyle>
          <a:p>
            <a:r>
              <a:rPr lang="tr-TR" sz="1900" dirty="0" err="1" smtClean="0"/>
              <a:t>Asst</a:t>
            </a:r>
            <a:r>
              <a:rPr lang="tr-TR" sz="1900" dirty="0" smtClean="0"/>
              <a:t>. Prof. Dr. Ayşe TOSUN           </a:t>
            </a:r>
            <a:r>
              <a:rPr lang="tr-TR" sz="1900" dirty="0" err="1" smtClean="0"/>
              <a:t>Assoc</a:t>
            </a:r>
            <a:r>
              <a:rPr lang="tr-TR" sz="1900" dirty="0" smtClean="0"/>
              <a:t>. Prof.</a:t>
            </a:r>
            <a:r>
              <a:rPr lang="tr-TR" sz="1900" baseline="0" dirty="0" smtClean="0"/>
              <a:t> Dr. </a:t>
            </a:r>
            <a:r>
              <a:rPr lang="tr-TR" sz="1900" dirty="0" smtClean="0"/>
              <a:t>A. Cüneyd TANTUĞ </a:t>
            </a:r>
          </a:p>
          <a:p>
            <a:r>
              <a:rPr lang="tr-TR" sz="1400" dirty="0" err="1" smtClean="0"/>
              <a:t>Istanbul</a:t>
            </a:r>
            <a:r>
              <a:rPr lang="tr-TR" sz="1400" dirty="0" smtClean="0"/>
              <a:t> Technical University</a:t>
            </a:r>
            <a:br>
              <a:rPr lang="tr-TR" sz="1400" dirty="0" smtClean="0"/>
            </a:br>
            <a:r>
              <a:rPr lang="tr-TR" sz="1400" dirty="0" smtClean="0"/>
              <a:t>Computer Engineering Department</a:t>
            </a:r>
            <a:endParaRPr lang="tr-TR" sz="1400"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170889" y="6453336"/>
            <a:ext cx="2706223" cy="365125"/>
          </a:xfrm>
          <a:prstGeom prst="rect">
            <a:avLst/>
          </a:prstGeom>
        </p:spPr>
        <p:txBody>
          <a:bodyPr/>
          <a:lstStyle/>
          <a:p>
            <a:fld id="{6E03D877-03A9-4E90-97B2-226F8F396B7A}" type="datetime1">
              <a:rPr lang="en-US" smtClean="0"/>
              <a:t>9/12/2017</a:t>
            </a:fld>
            <a:endParaRPr lang="en-US"/>
          </a:p>
        </p:txBody>
      </p:sp>
      <p:sp>
        <p:nvSpPr>
          <p:cNvPr id="5" name="Footer Placeholder 4"/>
          <p:cNvSpPr>
            <a:spLocks noGrp="1"/>
          </p:cNvSpPr>
          <p:nvPr>
            <p:ph type="ftr" sz="quarter" idx="11"/>
          </p:nvPr>
        </p:nvSpPr>
        <p:spPr/>
        <p:txBody>
          <a:bodyPr/>
          <a:lstStyle/>
          <a:p>
            <a:r>
              <a:rPr lang="en-US" dirty="0" smtClean="0"/>
              <a:t>Introduction</a:t>
            </a:r>
            <a:endParaRPr lang="en-US" dirty="0"/>
          </a:p>
        </p:txBody>
      </p:sp>
      <p:sp>
        <p:nvSpPr>
          <p:cNvPr id="6" name="Slide Number Placeholder 5"/>
          <p:cNvSpPr>
            <a:spLocks noGrp="1"/>
          </p:cNvSpPr>
          <p:nvPr>
            <p:ph type="sldNum" sz="quarter" idx="12"/>
          </p:nvPr>
        </p:nvSpPr>
        <p:spPr/>
        <p:txBody>
          <a:bodyPr/>
          <a:lstStyle/>
          <a:p>
            <a:fld id="{FA84A37A-AFC2-4A01-80A1-FC20F2C0D5B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7" name="Rectangle 6"/>
          <p:cNvSpPr/>
          <p:nvPr/>
        </p:nvSpPr>
        <p:spPr>
          <a:xfrm rot="5400000">
            <a:off x="4591050" y="2409824"/>
            <a:ext cx="6858000" cy="2038351"/>
          </a:xfrm>
          <a:prstGeom prst="rect">
            <a:avLst/>
          </a:prstGeom>
          <a:solidFill>
            <a:srgbClr val="FFFFFF"/>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rot="5400000">
            <a:off x="4668203" y="2570797"/>
            <a:ext cx="6858000" cy="1716405"/>
          </a:xfrm>
          <a:prstGeom prst="rect">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ertical Title 1"/>
          <p:cNvSpPr>
            <a:spLocks noGrp="1"/>
          </p:cNvSpPr>
          <p:nvPr>
            <p:ph type="title" orient="vert"/>
          </p:nvPr>
        </p:nvSpPr>
        <p:spPr>
          <a:xfrm>
            <a:off x="7315200" y="274638"/>
            <a:ext cx="1447800" cy="5851525"/>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199" y="274638"/>
            <a:ext cx="6353175"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170889" y="6453336"/>
            <a:ext cx="2706223" cy="365125"/>
          </a:xfrm>
          <a:prstGeom prst="rect">
            <a:avLst/>
          </a:prstGeom>
        </p:spPr>
        <p:txBody>
          <a:bodyPr/>
          <a:lstStyle/>
          <a:p>
            <a:fld id="{19284A01-5ECA-42A9-BDB7-6B9CAB37F50B}" type="datetime1">
              <a:rPr lang="en-US" smtClean="0"/>
              <a:t>9/12/2017</a:t>
            </a:fld>
            <a:endParaRPr lang="en-US" dirty="0"/>
          </a:p>
        </p:txBody>
      </p:sp>
      <p:sp>
        <p:nvSpPr>
          <p:cNvPr id="5" name="Footer Placeholder 4"/>
          <p:cNvSpPr>
            <a:spLocks noGrp="1"/>
          </p:cNvSpPr>
          <p:nvPr>
            <p:ph type="ftr" sz="quarter" idx="11"/>
          </p:nvPr>
        </p:nvSpPr>
        <p:spPr/>
        <p:txBody>
          <a:bodyPr/>
          <a:lstStyle/>
          <a:p>
            <a:r>
              <a:rPr lang="en-US" dirty="0" smtClean="0"/>
              <a:t>Introduction</a:t>
            </a:r>
            <a:endParaRPr lang="en-US" dirty="0"/>
          </a:p>
        </p:txBody>
      </p:sp>
      <p:sp>
        <p:nvSpPr>
          <p:cNvPr id="6" name="Slide Number Placeholder 5"/>
          <p:cNvSpPr>
            <a:spLocks noGrp="1"/>
          </p:cNvSpPr>
          <p:nvPr>
            <p:ph type="sldNum" sz="quarter" idx="12"/>
          </p:nvPr>
        </p:nvSpPr>
        <p:spPr>
          <a:xfrm>
            <a:off x="6096000" y="6356350"/>
            <a:ext cx="762000" cy="365125"/>
          </a:xfrm>
        </p:spPr>
        <p:txBody>
          <a:bodyPr/>
          <a:lstStyle/>
          <a:p>
            <a:fld id="{FA84A37A-AFC2-4A01-80A1-FC20F2C0D5BB}" type="slidenum">
              <a:rPr lang="en-US" smtClean="0"/>
              <a:pPr/>
              <a:t>‹#›</a:t>
            </a:fld>
            <a:endParaRPr lang="en-US" dirty="0"/>
          </a:p>
        </p:txBody>
      </p:sp>
      <p:sp>
        <p:nvSpPr>
          <p:cNvPr id="9" name="Rectangle 8"/>
          <p:cNvSpPr/>
          <p:nvPr/>
        </p:nvSpPr>
        <p:spPr>
          <a:xfrm rot="5400000">
            <a:off x="3681476" y="3354324"/>
            <a:ext cx="6858000" cy="149352"/>
          </a:xfrm>
          <a:prstGeom prst="rect">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067800" cy="4572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11188" y="1068388"/>
            <a:ext cx="4189412" cy="57896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953000" y="1068388"/>
            <a:ext cx="4191000" cy="57896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60201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70889" y="6453336"/>
            <a:ext cx="2706223" cy="365125"/>
          </a:xfrm>
          <a:prstGeom prst="rect">
            <a:avLst/>
          </a:prstGeom>
        </p:spPr>
        <p:txBody>
          <a:bodyPr/>
          <a:lstStyle/>
          <a:p>
            <a:fld id="{EC3D4226-733D-4403-97DD-1ED6C44786B3}" type="datetime1">
              <a:rPr lang="en-US" smtClean="0"/>
              <a:t>9/12/2017</a:t>
            </a:fld>
            <a:endParaRPr lang="en-US"/>
          </a:p>
        </p:txBody>
      </p:sp>
      <p:sp>
        <p:nvSpPr>
          <p:cNvPr id="5" name="Footer Placeholder 4"/>
          <p:cNvSpPr>
            <a:spLocks noGrp="1"/>
          </p:cNvSpPr>
          <p:nvPr>
            <p:ph type="ftr" sz="quarter" idx="11"/>
          </p:nvPr>
        </p:nvSpPr>
        <p:spPr/>
        <p:txBody>
          <a:bodyPr/>
          <a:lstStyle/>
          <a:p>
            <a:r>
              <a:rPr lang="en-US" dirty="0" smtClean="0"/>
              <a:t>Introduction</a:t>
            </a:r>
            <a:endParaRPr lang="en-US" dirty="0"/>
          </a:p>
        </p:txBody>
      </p:sp>
      <p:sp>
        <p:nvSpPr>
          <p:cNvPr id="6" name="Slide Number Placeholder 5"/>
          <p:cNvSpPr>
            <a:spLocks noGrp="1"/>
          </p:cNvSpPr>
          <p:nvPr>
            <p:ph type="sldNum" sz="quarter" idx="12"/>
          </p:nvPr>
        </p:nvSpPr>
        <p:spPr/>
        <p:txBody>
          <a:bodyPr/>
          <a:lstStyle>
            <a:lvl1pPr>
              <a:defRPr sz="1400" b="0"/>
            </a:lvl1pPr>
          </a:lstStyle>
          <a:p>
            <a:r>
              <a:rPr lang="tr-TR" dirty="0" smtClean="0"/>
              <a:t>1.</a:t>
            </a:r>
            <a:fld id="{FA84A37A-AFC2-4A01-80A1-FC20F2C0D5BB}"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Rectangle 6"/>
          <p:cNvSpPr/>
          <p:nvPr/>
        </p:nvSpPr>
        <p:spPr>
          <a:xfrm>
            <a:off x="-1" y="2545080"/>
            <a:ext cx="9144000" cy="3255264"/>
          </a:xfrm>
          <a:prstGeom prst="rect">
            <a:avLst/>
          </a:prstGeom>
          <a:solidFill>
            <a:srgbClr val="FFFFFF"/>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1" y="2667000"/>
            <a:ext cx="9144000" cy="2739571"/>
          </a:xfrm>
          <a:prstGeom prst="rect">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1" y="5479143"/>
            <a:ext cx="9144000" cy="235857"/>
          </a:xfrm>
          <a:prstGeom prst="rect">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28599" y="2819400"/>
            <a:ext cx="8686800" cy="1463040"/>
          </a:xfrm>
        </p:spPr>
        <p:txBody>
          <a:bodyPr anchor="b" anchorCtr="0">
            <a:noAutofit/>
          </a:bodyPr>
          <a:lstStyle>
            <a:lvl1pPr algn="ctr">
              <a:defRPr sz="7200" b="0"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571499" y="4800600"/>
            <a:ext cx="8001000" cy="548640"/>
          </a:xfrm>
        </p:spPr>
        <p:txBody>
          <a:bodyPr anchor="b"/>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170889" y="6453336"/>
            <a:ext cx="2706223" cy="365125"/>
          </a:xfrm>
          <a:prstGeom prst="rect">
            <a:avLst/>
          </a:prstGeom>
        </p:spPr>
        <p:txBody>
          <a:bodyPr/>
          <a:lstStyle/>
          <a:p>
            <a:fld id="{284C5574-B140-4232-889D-3759D5497FA4}" type="datetime1">
              <a:rPr lang="en-US" smtClean="0"/>
              <a:t>9/12/2017</a:t>
            </a:fld>
            <a:endParaRPr lang="en-US" dirty="0"/>
          </a:p>
        </p:txBody>
      </p:sp>
      <p:sp>
        <p:nvSpPr>
          <p:cNvPr id="5" name="Footer Placeholder 4"/>
          <p:cNvSpPr>
            <a:spLocks noGrp="1"/>
          </p:cNvSpPr>
          <p:nvPr>
            <p:ph type="ftr" sz="quarter" idx="11"/>
          </p:nvPr>
        </p:nvSpPr>
        <p:spPr>
          <a:xfrm>
            <a:off x="5791200" y="6356350"/>
            <a:ext cx="2895600" cy="365125"/>
          </a:xfrm>
        </p:spPr>
        <p:txBody>
          <a:bodyPr/>
          <a:lstStyle/>
          <a:p>
            <a:r>
              <a:rPr lang="en-US" dirty="0" smtClean="0"/>
              <a:t>Introduction</a:t>
            </a:r>
            <a:endParaRPr lang="en-US" dirty="0"/>
          </a:p>
        </p:txBody>
      </p:sp>
      <p:sp>
        <p:nvSpPr>
          <p:cNvPr id="6" name="Slide Number Placeholder 5"/>
          <p:cNvSpPr>
            <a:spLocks noGrp="1"/>
          </p:cNvSpPr>
          <p:nvPr>
            <p:ph type="sldNum" sz="quarter" idx="12"/>
          </p:nvPr>
        </p:nvSpPr>
        <p:spPr>
          <a:xfrm>
            <a:off x="3959352" y="4389120"/>
            <a:ext cx="1216152" cy="365125"/>
          </a:xfrm>
        </p:spPr>
        <p:txBody>
          <a:bodyPr/>
          <a:lstStyle>
            <a:lvl1pPr algn="ctr">
              <a:defRPr sz="2400">
                <a:solidFill>
                  <a:srgbClr val="FFFFFF"/>
                </a:solidFill>
              </a:defRPr>
            </a:lvl1pPr>
          </a:lstStyle>
          <a:p>
            <a:fld id="{FA84A37A-AFC2-4A01-80A1-FC20F2C0D5BB}" type="slidenum">
              <a:rPr lang="en-US" smtClean="0"/>
              <a:pPr/>
              <a:t>‹#›</a:t>
            </a:fld>
            <a:endParaRPr lang="en-US" dirty="0"/>
          </a:p>
        </p:txBody>
      </p:sp>
      <p:sp>
        <p:nvSpPr>
          <p:cNvPr id="11" name="TextBox 10"/>
          <p:cNvSpPr txBox="1"/>
          <p:nvPr/>
        </p:nvSpPr>
        <p:spPr>
          <a:xfrm>
            <a:off x="4818888" y="4261104"/>
            <a:ext cx="1219200" cy="584775"/>
          </a:xfrm>
          <a:prstGeom prst="rect">
            <a:avLst/>
          </a:prstGeom>
          <a:noFill/>
        </p:spPr>
        <p:txBody>
          <a:bodyPr wrap="square" rtlCol="0">
            <a:spAutoFit/>
          </a:bodyPr>
          <a:lstStyle/>
          <a:p>
            <a:pPr algn="l"/>
            <a:r>
              <a:rPr lang="en-US" sz="3200" spc="150" dirty="0" smtClean="0">
                <a:solidFill>
                  <a:srgbClr val="FFFFFF"/>
                </a:solidFill>
                <a:sym typeface="Wingdings"/>
              </a:rPr>
              <a:t></a:t>
            </a:r>
            <a:endParaRPr lang="en-US" sz="3200" spc="150" dirty="0">
              <a:solidFill>
                <a:srgbClr val="FFFFFF"/>
              </a:solidFill>
            </a:endParaRPr>
          </a:p>
        </p:txBody>
      </p:sp>
      <p:sp>
        <p:nvSpPr>
          <p:cNvPr id="12" name="TextBox 11"/>
          <p:cNvSpPr txBox="1"/>
          <p:nvPr/>
        </p:nvSpPr>
        <p:spPr>
          <a:xfrm>
            <a:off x="3148584" y="4261104"/>
            <a:ext cx="1219200" cy="584775"/>
          </a:xfrm>
          <a:prstGeom prst="rect">
            <a:avLst/>
          </a:prstGeom>
          <a:noFill/>
        </p:spPr>
        <p:txBody>
          <a:bodyPr wrap="square" rtlCol="0">
            <a:spAutoFit/>
          </a:bodyPr>
          <a:lstStyle/>
          <a:p>
            <a:pPr algn="r"/>
            <a:r>
              <a:rPr lang="en-US" sz="3200" spc="150" dirty="0" smtClean="0">
                <a:solidFill>
                  <a:srgbClr val="FFFFFF"/>
                </a:solidFill>
                <a:sym typeface="Wingdings"/>
              </a:rPr>
              <a:t></a:t>
            </a:r>
            <a:endParaRPr lang="en-US" sz="3200" spc="150" dirty="0">
              <a:solidFill>
                <a:srgbClr val="FFFFFF"/>
              </a:solidFill>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7504" y="1124744"/>
            <a:ext cx="4388296" cy="500141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124744"/>
            <a:ext cx="4388296" cy="500141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a:xfrm>
            <a:off x="170889" y="6453336"/>
            <a:ext cx="2706223" cy="365125"/>
          </a:xfrm>
          <a:prstGeom prst="rect">
            <a:avLst/>
          </a:prstGeom>
        </p:spPr>
        <p:txBody>
          <a:bodyPr/>
          <a:lstStyle/>
          <a:p>
            <a:fld id="{24ED397A-F078-4211-96B1-B9CF6BD84672}" type="datetime1">
              <a:rPr lang="en-US" smtClean="0"/>
              <a:t>9/12/2017</a:t>
            </a:fld>
            <a:endParaRPr lang="en-US"/>
          </a:p>
        </p:txBody>
      </p:sp>
      <p:sp>
        <p:nvSpPr>
          <p:cNvPr id="6" name="Footer Placeholder 5"/>
          <p:cNvSpPr>
            <a:spLocks noGrp="1"/>
          </p:cNvSpPr>
          <p:nvPr>
            <p:ph type="ftr" sz="quarter" idx="11"/>
          </p:nvPr>
        </p:nvSpPr>
        <p:spPr/>
        <p:txBody>
          <a:bodyPr/>
          <a:lstStyle/>
          <a:p>
            <a:r>
              <a:rPr lang="en-US" dirty="0" smtClean="0"/>
              <a:t>Introduction</a:t>
            </a:r>
            <a:endParaRPr lang="en-US" dirty="0"/>
          </a:p>
        </p:txBody>
      </p:sp>
      <p:sp>
        <p:nvSpPr>
          <p:cNvPr id="7" name="Slide Number Placeholder 6"/>
          <p:cNvSpPr>
            <a:spLocks noGrp="1"/>
          </p:cNvSpPr>
          <p:nvPr>
            <p:ph type="sldNum" sz="quarter" idx="12"/>
          </p:nvPr>
        </p:nvSpPr>
        <p:spPr/>
        <p:txBody>
          <a:bodyPr/>
          <a:lstStyle/>
          <a:p>
            <a:fld id="{FA84A37A-AFC2-4A01-80A1-FC20F2C0D5B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07504" y="1052736"/>
            <a:ext cx="4392488" cy="639762"/>
          </a:xfrm>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7504" y="1700808"/>
            <a:ext cx="4389884" cy="442535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4008" y="1052736"/>
            <a:ext cx="4320480" cy="639762"/>
          </a:xfrm>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700808"/>
            <a:ext cx="4319463" cy="442535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170889" y="6453336"/>
            <a:ext cx="2706223" cy="365125"/>
          </a:xfrm>
          <a:prstGeom prst="rect">
            <a:avLst/>
          </a:prstGeom>
        </p:spPr>
        <p:txBody>
          <a:bodyPr/>
          <a:lstStyle/>
          <a:p>
            <a:fld id="{31D0FE36-A210-4C56-A93D-1626691B93B0}" type="datetime1">
              <a:rPr lang="en-US" smtClean="0"/>
              <a:t>9/12/2017</a:t>
            </a:fld>
            <a:endParaRPr lang="en-US"/>
          </a:p>
        </p:txBody>
      </p:sp>
      <p:sp>
        <p:nvSpPr>
          <p:cNvPr id="8" name="Footer Placeholder 7"/>
          <p:cNvSpPr>
            <a:spLocks noGrp="1"/>
          </p:cNvSpPr>
          <p:nvPr>
            <p:ph type="ftr" sz="quarter" idx="11"/>
          </p:nvPr>
        </p:nvSpPr>
        <p:spPr/>
        <p:txBody>
          <a:bodyPr/>
          <a:lstStyle/>
          <a:p>
            <a:r>
              <a:rPr lang="en-US" dirty="0" smtClean="0"/>
              <a:t>Introduction</a:t>
            </a:r>
            <a:endParaRPr lang="en-US" dirty="0"/>
          </a:p>
        </p:txBody>
      </p:sp>
      <p:sp>
        <p:nvSpPr>
          <p:cNvPr id="9" name="Slide Number Placeholder 8"/>
          <p:cNvSpPr>
            <a:spLocks noGrp="1"/>
          </p:cNvSpPr>
          <p:nvPr>
            <p:ph type="sldNum" sz="quarter" idx="12"/>
          </p:nvPr>
        </p:nvSpPr>
        <p:spPr/>
        <p:txBody>
          <a:bodyPr/>
          <a:lstStyle/>
          <a:p>
            <a:fld id="{FA84A37A-AFC2-4A01-80A1-FC20F2C0D5B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170889" y="6453336"/>
            <a:ext cx="2706223" cy="365125"/>
          </a:xfrm>
          <a:prstGeom prst="rect">
            <a:avLst/>
          </a:prstGeom>
        </p:spPr>
        <p:txBody>
          <a:bodyPr/>
          <a:lstStyle/>
          <a:p>
            <a:fld id="{D4A7DD85-B638-4A26-BD31-7676B14E9462}" type="datetime1">
              <a:rPr lang="en-US" smtClean="0"/>
              <a:t>9/12/2017</a:t>
            </a:fld>
            <a:endParaRPr lang="en-US"/>
          </a:p>
        </p:txBody>
      </p:sp>
      <p:sp>
        <p:nvSpPr>
          <p:cNvPr id="4" name="Footer Placeholder 3"/>
          <p:cNvSpPr>
            <a:spLocks noGrp="1"/>
          </p:cNvSpPr>
          <p:nvPr>
            <p:ph type="ftr" sz="quarter" idx="11"/>
          </p:nvPr>
        </p:nvSpPr>
        <p:spPr/>
        <p:txBody>
          <a:bodyPr/>
          <a:lstStyle/>
          <a:p>
            <a:r>
              <a:rPr lang="en-US" dirty="0" smtClean="0"/>
              <a:t>Introduction</a:t>
            </a:r>
            <a:endParaRPr lang="en-US" dirty="0"/>
          </a:p>
        </p:txBody>
      </p:sp>
      <p:sp>
        <p:nvSpPr>
          <p:cNvPr id="5" name="Slide Number Placeholder 4"/>
          <p:cNvSpPr>
            <a:spLocks noGrp="1"/>
          </p:cNvSpPr>
          <p:nvPr>
            <p:ph type="sldNum" sz="quarter" idx="12"/>
          </p:nvPr>
        </p:nvSpPr>
        <p:spPr/>
        <p:txBody>
          <a:bodyPr/>
          <a:lstStyle/>
          <a:p>
            <a:fld id="{FA84A37A-AFC2-4A01-80A1-FC20F2C0D5B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70889" y="6453336"/>
            <a:ext cx="2706223" cy="365125"/>
          </a:xfrm>
          <a:prstGeom prst="rect">
            <a:avLst/>
          </a:prstGeom>
        </p:spPr>
        <p:txBody>
          <a:bodyPr/>
          <a:lstStyle/>
          <a:p>
            <a:fld id="{15BC4075-5296-4E1D-9774-CDBB57050A7B}" type="datetime1">
              <a:rPr lang="en-US" smtClean="0"/>
              <a:t>9/12/2017</a:t>
            </a:fld>
            <a:endParaRPr lang="en-US"/>
          </a:p>
        </p:txBody>
      </p:sp>
      <p:sp>
        <p:nvSpPr>
          <p:cNvPr id="3" name="Footer Placeholder 2"/>
          <p:cNvSpPr>
            <a:spLocks noGrp="1"/>
          </p:cNvSpPr>
          <p:nvPr>
            <p:ph type="ftr" sz="quarter" idx="11"/>
          </p:nvPr>
        </p:nvSpPr>
        <p:spPr/>
        <p:txBody>
          <a:bodyPr/>
          <a:lstStyle/>
          <a:p>
            <a:r>
              <a:rPr lang="en-US" dirty="0" smtClean="0"/>
              <a:t>Introduction</a:t>
            </a:r>
            <a:endParaRPr lang="en-US" dirty="0"/>
          </a:p>
        </p:txBody>
      </p:sp>
      <p:sp>
        <p:nvSpPr>
          <p:cNvPr id="4" name="Slide Number Placeholder 3"/>
          <p:cNvSpPr>
            <a:spLocks noGrp="1"/>
          </p:cNvSpPr>
          <p:nvPr>
            <p:ph type="sldNum" sz="quarter" idx="12"/>
          </p:nvPr>
        </p:nvSpPr>
        <p:spPr/>
        <p:txBody>
          <a:bodyPr/>
          <a:lstStyle/>
          <a:p>
            <a:fld id="{FA84A37A-AFC2-4A01-80A1-FC20F2C0D5B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5638800" cy="946150"/>
          </a:xfrm>
        </p:spPr>
        <p:txBody>
          <a:bodyPr anchor="ctr">
            <a:noAutofit/>
          </a:bodyPr>
          <a:lstStyle>
            <a:lvl1pPr algn="l">
              <a:defRPr sz="4000" b="0"/>
            </a:lvl1pPr>
          </a:lstStyle>
          <a:p>
            <a:r>
              <a:rPr lang="en-US" smtClean="0"/>
              <a:t>Click to edit Master title style</a:t>
            </a:r>
            <a:endParaRPr lang="en-US" dirty="0"/>
          </a:p>
        </p:txBody>
      </p:sp>
      <p:sp>
        <p:nvSpPr>
          <p:cNvPr id="3" name="Content Placeholder 2"/>
          <p:cNvSpPr>
            <a:spLocks noGrp="1"/>
          </p:cNvSpPr>
          <p:nvPr>
            <p:ph idx="1"/>
          </p:nvPr>
        </p:nvSpPr>
        <p:spPr>
          <a:xfrm>
            <a:off x="107504" y="1353312"/>
            <a:ext cx="8784976" cy="490118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170889" y="6453336"/>
            <a:ext cx="2706223" cy="365125"/>
          </a:xfrm>
          <a:prstGeom prst="rect">
            <a:avLst/>
          </a:prstGeom>
        </p:spPr>
        <p:txBody>
          <a:bodyPr/>
          <a:lstStyle/>
          <a:p>
            <a:fld id="{661A7CF8-886E-4830-82D7-72D5ED85A2E2}" type="datetime1">
              <a:rPr lang="en-US" smtClean="0"/>
              <a:t>9/12/2017</a:t>
            </a:fld>
            <a:endParaRPr lang="en-US"/>
          </a:p>
        </p:txBody>
      </p:sp>
      <p:sp>
        <p:nvSpPr>
          <p:cNvPr id="6" name="Footer Placeholder 5"/>
          <p:cNvSpPr>
            <a:spLocks noGrp="1"/>
          </p:cNvSpPr>
          <p:nvPr>
            <p:ph type="ftr" sz="quarter" idx="11"/>
          </p:nvPr>
        </p:nvSpPr>
        <p:spPr/>
        <p:txBody>
          <a:bodyPr/>
          <a:lstStyle/>
          <a:p>
            <a:r>
              <a:rPr lang="en-US" dirty="0" smtClean="0"/>
              <a:t>Introduction</a:t>
            </a:r>
            <a:endParaRPr lang="en-US" dirty="0"/>
          </a:p>
        </p:txBody>
      </p:sp>
      <p:sp>
        <p:nvSpPr>
          <p:cNvPr id="7" name="Slide Number Placeholder 6"/>
          <p:cNvSpPr>
            <a:spLocks noGrp="1"/>
          </p:cNvSpPr>
          <p:nvPr>
            <p:ph type="sldNum" sz="quarter" idx="12"/>
          </p:nvPr>
        </p:nvSpPr>
        <p:spPr/>
        <p:txBody>
          <a:bodyPr/>
          <a:lstStyle/>
          <a:p>
            <a:fld id="{FA84A37A-AFC2-4A01-80A1-FC20F2C0D5BB}" type="slidenum">
              <a:rPr lang="en-US" smtClean="0"/>
              <a:pPr/>
              <a:t>‹#›</a:t>
            </a:fld>
            <a:endParaRPr lang="en-US"/>
          </a:p>
        </p:txBody>
      </p:sp>
      <p:sp>
        <p:nvSpPr>
          <p:cNvPr id="8" name="Rectangle 7"/>
          <p:cNvSpPr/>
          <p:nvPr/>
        </p:nvSpPr>
        <p:spPr>
          <a:xfrm>
            <a:off x="6172200" y="161544"/>
            <a:ext cx="2971800" cy="115214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6248400" y="274320"/>
            <a:ext cx="2743200" cy="944880"/>
          </a:xfrm>
        </p:spPr>
        <p:txBody>
          <a:bodyPr anchor="ctr">
            <a:normAutofit/>
          </a:bodyPr>
          <a:lstStyle>
            <a:lvl1pPr marL="0" indent="0">
              <a:buNone/>
              <a:defRPr sz="16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Rectangle 8"/>
          <p:cNvSpPr/>
          <p:nvPr/>
        </p:nvSpPr>
        <p:spPr>
          <a:xfrm>
            <a:off x="6144768" y="134112"/>
            <a:ext cx="76200" cy="1219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144768" y="134112"/>
            <a:ext cx="76200" cy="1219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95536" y="1700808"/>
            <a:ext cx="8291264" cy="4547592"/>
          </a:xfrm>
          <a:solidFill>
            <a:schemeClr val="bg2">
              <a:lumMod val="60000"/>
              <a:lumOff val="40000"/>
            </a:schemeClr>
          </a:solidFill>
          <a:effectLst>
            <a:outerShdw blurRad="76200" dist="38100" dir="3600000" algn="ctr" rotWithShape="0">
              <a:srgbClr val="000000">
                <a:alpha val="50000"/>
              </a:srgb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5" name="Date Placeholder 4"/>
          <p:cNvSpPr>
            <a:spLocks noGrp="1"/>
          </p:cNvSpPr>
          <p:nvPr>
            <p:ph type="dt" sz="half" idx="10"/>
          </p:nvPr>
        </p:nvSpPr>
        <p:spPr>
          <a:xfrm>
            <a:off x="170889" y="6453336"/>
            <a:ext cx="2706223" cy="365125"/>
          </a:xfrm>
          <a:prstGeom prst="rect">
            <a:avLst/>
          </a:prstGeom>
        </p:spPr>
        <p:txBody>
          <a:bodyPr/>
          <a:lstStyle/>
          <a:p>
            <a:fld id="{B32DB4FF-7097-4E02-9BFF-C79349951CF9}" type="datetime1">
              <a:rPr lang="en-US" smtClean="0"/>
              <a:t>9/12/2017</a:t>
            </a:fld>
            <a:endParaRPr lang="en-US"/>
          </a:p>
        </p:txBody>
      </p:sp>
      <p:sp>
        <p:nvSpPr>
          <p:cNvPr id="6" name="Footer Placeholder 5"/>
          <p:cNvSpPr>
            <a:spLocks noGrp="1"/>
          </p:cNvSpPr>
          <p:nvPr>
            <p:ph type="ftr" sz="quarter" idx="11"/>
          </p:nvPr>
        </p:nvSpPr>
        <p:spPr/>
        <p:txBody>
          <a:bodyPr/>
          <a:lstStyle/>
          <a:p>
            <a:r>
              <a:rPr lang="en-US" dirty="0" smtClean="0"/>
              <a:t>Introduction</a:t>
            </a:r>
            <a:endParaRPr lang="en-US" dirty="0"/>
          </a:p>
        </p:txBody>
      </p:sp>
      <p:sp>
        <p:nvSpPr>
          <p:cNvPr id="7" name="Slide Number Placeholder 6"/>
          <p:cNvSpPr>
            <a:spLocks noGrp="1"/>
          </p:cNvSpPr>
          <p:nvPr>
            <p:ph type="sldNum" sz="quarter" idx="12"/>
          </p:nvPr>
        </p:nvSpPr>
        <p:spPr/>
        <p:txBody>
          <a:bodyPr/>
          <a:lstStyle/>
          <a:p>
            <a:fld id="{FA84A37A-AFC2-4A01-80A1-FC20F2C0D5BB}" type="slidenum">
              <a:rPr lang="en-US" smtClean="0"/>
              <a:pPr/>
              <a:t>‹#›</a:t>
            </a:fld>
            <a:endParaRPr lang="en-US"/>
          </a:p>
        </p:txBody>
      </p:sp>
      <p:sp>
        <p:nvSpPr>
          <p:cNvPr id="8" name="Rectangle 7"/>
          <p:cNvSpPr/>
          <p:nvPr/>
        </p:nvSpPr>
        <p:spPr>
          <a:xfrm>
            <a:off x="6172200" y="161544"/>
            <a:ext cx="2971800" cy="115214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9" name="Rectangle 8"/>
          <p:cNvSpPr/>
          <p:nvPr/>
        </p:nvSpPr>
        <p:spPr>
          <a:xfrm>
            <a:off x="6144768" y="134112"/>
            <a:ext cx="76200" cy="1219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51520" y="134112"/>
            <a:ext cx="5638800" cy="1005840"/>
          </a:xfrm>
        </p:spPr>
        <p:txBody>
          <a:bodyPr anchor="ctr">
            <a:noAutofit/>
          </a:bodyPr>
          <a:lstStyle>
            <a:lvl1pPr algn="l">
              <a:defRPr sz="40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6248400" y="228600"/>
            <a:ext cx="2819400" cy="1005840"/>
          </a:xfrm>
        </p:spPr>
        <p:txBody>
          <a:bodyPr anchor="ctr">
            <a:normAutofit/>
          </a:bodyPr>
          <a:lstStyle>
            <a:lvl1pPr marL="0" indent="0">
              <a:buNone/>
              <a:defRPr sz="16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Rectangle 10"/>
          <p:cNvSpPr/>
          <p:nvPr/>
        </p:nvSpPr>
        <p:spPr>
          <a:xfrm>
            <a:off x="6144768" y="134112"/>
            <a:ext cx="76200" cy="1219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tretch>
            <a:fillRect/>
          </a:stretch>
        </a:blipFill>
        <a:effectLst/>
      </p:bgPr>
    </p:bg>
    <p:spTree>
      <p:nvGrpSpPr>
        <p:cNvPr id="1" name=""/>
        <p:cNvGrpSpPr/>
        <p:nvPr/>
      </p:nvGrpSpPr>
      <p:grpSpPr>
        <a:xfrm>
          <a:off x="0" y="0"/>
          <a:ext cx="0" cy="0"/>
          <a:chOff x="0" y="0"/>
          <a:chExt cx="0" cy="0"/>
        </a:xfrm>
      </p:grpSpPr>
      <p:sp>
        <p:nvSpPr>
          <p:cNvPr id="7" name="Rectangle 6"/>
          <p:cNvSpPr/>
          <p:nvPr userDrawn="1"/>
        </p:nvSpPr>
        <p:spPr>
          <a:xfrm>
            <a:off x="0" y="100584"/>
            <a:ext cx="9144000" cy="1453896"/>
          </a:xfrm>
          <a:prstGeom prst="rect">
            <a:avLst/>
          </a:prstGeom>
          <a:solidFill>
            <a:srgbClr val="FFFFFF"/>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userDrawn="1"/>
        </p:nvSpPr>
        <p:spPr>
          <a:xfrm>
            <a:off x="0" y="167641"/>
            <a:ext cx="9144000" cy="659891"/>
          </a:xfrm>
          <a:prstGeom prst="rect">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0" y="177323"/>
            <a:ext cx="9144000" cy="56747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07504" y="1052736"/>
            <a:ext cx="8928992" cy="54006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5" name="Footer Placeholder 4"/>
          <p:cNvSpPr>
            <a:spLocks noGrp="1"/>
          </p:cNvSpPr>
          <p:nvPr>
            <p:ph type="ftr" sz="quarter" idx="3"/>
          </p:nvPr>
        </p:nvSpPr>
        <p:spPr>
          <a:xfrm>
            <a:off x="3124200" y="6453336"/>
            <a:ext cx="2895600" cy="365125"/>
          </a:xfrm>
          <a:prstGeom prst="rect">
            <a:avLst/>
          </a:prstGeom>
        </p:spPr>
        <p:txBody>
          <a:bodyPr vert="horz" lIns="91440" tIns="45720" rIns="91440" bIns="45720" rtlCol="0" anchor="ctr"/>
          <a:lstStyle>
            <a:lvl1pPr algn="ctr">
              <a:defRPr sz="1200">
                <a:solidFill>
                  <a:schemeClr val="tx1"/>
                </a:solidFill>
              </a:defRPr>
            </a:lvl1pPr>
          </a:lstStyle>
          <a:p>
            <a:r>
              <a:rPr lang="en-US" dirty="0" smtClean="0"/>
              <a:t>Introduction</a:t>
            </a:r>
            <a:endParaRPr lang="en-US" dirty="0"/>
          </a:p>
        </p:txBody>
      </p:sp>
      <p:sp>
        <p:nvSpPr>
          <p:cNvPr id="6" name="Slide Number Placeholder 5"/>
          <p:cNvSpPr>
            <a:spLocks noGrp="1"/>
          </p:cNvSpPr>
          <p:nvPr>
            <p:ph type="sldNum" sz="quarter" idx="4"/>
          </p:nvPr>
        </p:nvSpPr>
        <p:spPr>
          <a:xfrm>
            <a:off x="7452320" y="6453336"/>
            <a:ext cx="1584176" cy="365125"/>
          </a:xfrm>
          <a:prstGeom prst="rect">
            <a:avLst/>
          </a:prstGeom>
        </p:spPr>
        <p:txBody>
          <a:bodyPr vert="horz" lIns="91440" tIns="45720" rIns="91440" bIns="45720" rtlCol="0" anchor="ctr"/>
          <a:lstStyle>
            <a:lvl1pPr algn="r">
              <a:defRPr sz="1400" b="0">
                <a:solidFill>
                  <a:schemeClr val="tx1"/>
                </a:solidFill>
              </a:defRPr>
            </a:lvl1pPr>
          </a:lstStyle>
          <a:p>
            <a:r>
              <a:rPr lang="en-US" smtClean="0"/>
              <a:t>1</a:t>
            </a:r>
            <a:r>
              <a:rPr lang="tr-TR" smtClean="0"/>
              <a:t>.</a:t>
            </a:r>
            <a:fld id="{FA84A37A-AFC2-4A01-80A1-FC20F2C0D5BB}" type="slidenum">
              <a:rPr lang="en-US" smtClean="0"/>
              <a:pPr/>
              <a:t>‹#›</a:t>
            </a:fld>
            <a:endParaRPr lang="en-US" dirty="0"/>
          </a:p>
        </p:txBody>
      </p:sp>
      <p:sp>
        <p:nvSpPr>
          <p:cNvPr id="9" name="Rectangle 8"/>
          <p:cNvSpPr/>
          <p:nvPr userDrawn="1"/>
        </p:nvSpPr>
        <p:spPr>
          <a:xfrm>
            <a:off x="0" y="835928"/>
            <a:ext cx="9144000" cy="149352"/>
          </a:xfrm>
          <a:prstGeom prst="rect">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 id="2147483847" r:id="rId6"/>
    <p:sldLayoutId id="2147483848" r:id="rId7"/>
    <p:sldLayoutId id="2147483849" r:id="rId8"/>
    <p:sldLayoutId id="2147483850" r:id="rId9"/>
    <p:sldLayoutId id="2147483851" r:id="rId10"/>
    <p:sldLayoutId id="2147483852" r:id="rId11"/>
    <p:sldLayoutId id="2147483853" r:id="rId12"/>
  </p:sldLayoutIdLst>
  <p:timing>
    <p:tnLst>
      <p:par>
        <p:cTn id="1" dur="indefinite" restart="never" nodeType="tmRoot"/>
      </p:par>
    </p:tnLst>
  </p:timing>
  <p:hf hdr="0" dt="0"/>
  <p:txStyles>
    <p:titleStyle>
      <a:lvl1pPr algn="ctr" defTabSz="914400" rtl="0" eaLnBrk="1" latinLnBrk="0" hangingPunct="1">
        <a:spcBef>
          <a:spcPct val="0"/>
        </a:spcBef>
        <a:buNone/>
        <a:defRPr sz="5400" b="0" kern="1200" cap="none" spc="0">
          <a:ln w="13970" cmpd="sng">
            <a:solidFill>
              <a:srgbClr val="FFFFFF"/>
            </a:solidFill>
            <a:prstDash val="solid"/>
          </a:ln>
          <a:solidFill>
            <a:srgbClr val="FFFFFF"/>
          </a:solidFill>
          <a:effectLst>
            <a:outerShdw blurRad="63500" dir="3600000" algn="tl" rotWithShape="0">
              <a:srgbClr val="000000">
                <a:alpha val="70000"/>
              </a:srgbClr>
            </a:outerShdw>
          </a:effectLst>
          <a:latin typeface="+mj-lt"/>
          <a:ea typeface="+mj-ea"/>
          <a:cs typeface="+mj-cs"/>
        </a:defRPr>
      </a:lvl1pPr>
    </p:titleStyle>
    <p:bodyStyle>
      <a:lvl1pPr marL="342900" indent="-342900" algn="l" defTabSz="914400" rtl="0" eaLnBrk="1" latinLnBrk="0" hangingPunct="1">
        <a:spcBef>
          <a:spcPct val="20000"/>
        </a:spcBef>
        <a:buClr>
          <a:schemeClr val="accent1"/>
        </a:buClr>
        <a:buSzPct val="75000"/>
        <a:buFont typeface="Wingdings" pitchFamily="2" charset="2"/>
        <a:buChar char=""/>
        <a:defRPr sz="2400" kern="1200">
          <a:solidFill>
            <a:schemeClr val="tx2"/>
          </a:solidFill>
          <a:latin typeface="+mn-lt"/>
          <a:ea typeface="+mn-ea"/>
          <a:cs typeface="+mn-cs"/>
        </a:defRPr>
      </a:lvl1pPr>
      <a:lvl2pPr marL="742950" indent="-285750" algn="l" defTabSz="914400" rtl="0" eaLnBrk="1" latinLnBrk="0" hangingPunct="1">
        <a:spcBef>
          <a:spcPct val="20000"/>
        </a:spcBef>
        <a:buClr>
          <a:schemeClr val="accent2"/>
        </a:buClr>
        <a:buSzPct val="85000"/>
        <a:buFont typeface="Courier New" pitchFamily="49" charset="0"/>
        <a:buChar char="o"/>
        <a:defRPr sz="2000" kern="1200">
          <a:solidFill>
            <a:schemeClr val="tx2"/>
          </a:solidFill>
          <a:latin typeface="+mn-lt"/>
          <a:ea typeface="+mn-ea"/>
          <a:cs typeface="+mn-cs"/>
        </a:defRPr>
      </a:lvl2pPr>
      <a:lvl3pPr marL="1143000" indent="-228600" algn="l" defTabSz="914400" rtl="0" eaLnBrk="1" latinLnBrk="0" hangingPunct="1">
        <a:spcBef>
          <a:spcPct val="20000"/>
        </a:spcBef>
        <a:buClr>
          <a:schemeClr val="accent3"/>
        </a:buClr>
        <a:buFont typeface="Arial" pitchFamily="34" charset="0"/>
        <a:buChar char="•"/>
        <a:defRPr sz="1800" kern="1200">
          <a:solidFill>
            <a:schemeClr val="tx2"/>
          </a:solidFill>
          <a:latin typeface="+mn-lt"/>
          <a:ea typeface="+mn-ea"/>
          <a:cs typeface="+mn-cs"/>
        </a:defRPr>
      </a:lvl3pPr>
      <a:lvl4pPr marL="1600200" indent="-228600" algn="l" defTabSz="914400" rtl="0" eaLnBrk="1" latinLnBrk="0" hangingPunct="1">
        <a:spcBef>
          <a:spcPct val="20000"/>
        </a:spcBef>
        <a:buClr>
          <a:schemeClr val="accent4"/>
        </a:buClr>
        <a:buFont typeface="Arial" pitchFamily="34" charset="0"/>
        <a:buChar char="•"/>
        <a:defRPr sz="1600" kern="1200">
          <a:solidFill>
            <a:schemeClr val="tx2"/>
          </a:solidFill>
          <a:latin typeface="+mn-lt"/>
          <a:ea typeface="+mn-ea"/>
          <a:cs typeface="+mn-cs"/>
        </a:defRPr>
      </a:lvl4pPr>
      <a:lvl5pPr marL="2057400" indent="-228600" algn="l" defTabSz="914400" rtl="0" eaLnBrk="1" latinLnBrk="0" hangingPunct="1">
        <a:spcBef>
          <a:spcPct val="20000"/>
        </a:spcBef>
        <a:buClr>
          <a:schemeClr val="accent5"/>
        </a:buClr>
        <a:buFont typeface="Arial" pitchFamily="34" charset="0"/>
        <a:buChar char="•"/>
        <a:defRPr sz="1400" kern="1200" baseline="0">
          <a:solidFill>
            <a:schemeClr val="tx2"/>
          </a:solidFill>
          <a:latin typeface="+mn-lt"/>
          <a:ea typeface="+mn-ea"/>
          <a:cs typeface="+mn-cs"/>
        </a:defRPr>
      </a:lvl5pPr>
      <a:lvl6pPr marL="2514600" indent="-228600" algn="l" defTabSz="914400" rtl="0" eaLnBrk="1" latinLnBrk="0" hangingPunct="1">
        <a:spcBef>
          <a:spcPct val="20000"/>
        </a:spcBef>
        <a:buClr>
          <a:schemeClr val="accent6"/>
        </a:buClr>
        <a:buFont typeface="Arial" pitchFamily="34" charset="0"/>
        <a:buChar char="•"/>
        <a:defRPr sz="1400" kern="1200">
          <a:solidFill>
            <a:schemeClr val="tx2"/>
          </a:solidFill>
          <a:latin typeface="+mn-lt"/>
          <a:ea typeface="+mn-ea"/>
          <a:cs typeface="+mn-cs"/>
        </a:defRPr>
      </a:lvl6pPr>
      <a:lvl7pPr marL="2971800" indent="-228600"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7pPr>
      <a:lvl8pPr marL="3429000" indent="-228600" algn="l" defTabSz="914400" rtl="0" eaLnBrk="1" latinLnBrk="0" hangingPunct="1">
        <a:spcBef>
          <a:spcPct val="20000"/>
        </a:spcBef>
        <a:buClr>
          <a:schemeClr val="accent4"/>
        </a:buClr>
        <a:buFont typeface="Arial" pitchFamily="34" charset="0"/>
        <a:buChar char="•"/>
        <a:defRPr sz="1400" kern="1200">
          <a:solidFill>
            <a:schemeClr val="tx2"/>
          </a:solidFill>
          <a:latin typeface="+mn-lt"/>
          <a:ea typeface="+mn-ea"/>
          <a:cs typeface="+mn-cs"/>
        </a:defRPr>
      </a:lvl8pPr>
      <a:lvl9pPr marL="3886200" indent="-228600" algn="l" defTabSz="914400" rtl="0" eaLnBrk="1" latinLnBrk="0" hangingPunct="1">
        <a:spcBef>
          <a:spcPct val="20000"/>
        </a:spcBef>
        <a:buClr>
          <a:schemeClr val="accent5"/>
        </a:buClr>
        <a:buFont typeface="Arial" pitchFamily="34" charset="0"/>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ninova.itu.edu.tr/tr/dersler/elektrik-elektronik-fakultesi/139/blg-411e/"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www.tantug.com/" TargetMode="Externa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cs.st-andrews.ac.uk/~ifs/Books/SE9/" TargetMode="External"/><Relationship Id="rId2" Type="http://schemas.openxmlformats.org/officeDocument/2006/relationships/hyperlink" Target="http://highered.mcgraw-hill.com/sites/0072853182/information_center_view0/" TargetMode="Externa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jpg"/></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www.computer.org/" TargetMode="External"/><Relationship Id="rId3" Type="http://schemas.openxmlformats.org/officeDocument/2006/relationships/hyperlink" Target="http://www.idefix.com/kitap/yazilim-muhendisligi-erhan-saridogan/tanim.asp?sid=WYDOP2B5VM3MEEEALE24" TargetMode="External"/><Relationship Id="rId7" Type="http://schemas.openxmlformats.org/officeDocument/2006/relationships/hyperlink" Target="http://www.ida.liu.se/~aselab/links/journals.shtml" TargetMode="External"/><Relationship Id="rId2" Type="http://schemas.openxmlformats.org/officeDocument/2006/relationships/hyperlink" Target="http://www.cs.st-andrews.ac.uk/~ifs/Books/SE9/" TargetMode="External"/><Relationship Id="rId1" Type="http://schemas.openxmlformats.org/officeDocument/2006/relationships/slideLayout" Target="../slideLayouts/slideLayout2.xml"/><Relationship Id="rId6" Type="http://schemas.openxmlformats.org/officeDocument/2006/relationships/hyperlink" Target="http://www.acm.org/tosem/Overview.html" TargetMode="External"/><Relationship Id="rId5" Type="http://schemas.openxmlformats.org/officeDocument/2006/relationships/hyperlink" Target="http://computer.org/software/" TargetMode="External"/><Relationship Id="rId4" Type="http://schemas.openxmlformats.org/officeDocument/2006/relationships/hyperlink" Target="http://computer.org/tse/" TargetMode="External"/><Relationship Id="rId9" Type="http://schemas.openxmlformats.org/officeDocument/2006/relationships/hyperlink" Target="http://www.sei.cmu.edu/"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core-contest.org/2018/projects.php"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tr-TR" sz="5400" dirty="0" smtClean="0"/>
              <a:t>BLG 411E </a:t>
            </a:r>
            <a:br>
              <a:rPr lang="tr-TR" sz="5400" dirty="0" smtClean="0"/>
            </a:br>
            <a:r>
              <a:rPr lang="tr-TR" sz="5400" dirty="0" smtClean="0"/>
              <a:t>SOFTWARE ENGINEERING</a:t>
            </a:r>
            <a:endParaRPr lang="tr-TR" sz="5400" dirty="0"/>
          </a:p>
        </p:txBody>
      </p:sp>
      <p:sp>
        <p:nvSpPr>
          <p:cNvPr id="2" name="Subtitle 1"/>
          <p:cNvSpPr>
            <a:spLocks noGrp="1"/>
          </p:cNvSpPr>
          <p:nvPr>
            <p:ph type="subTitle" idx="1"/>
          </p:nvPr>
        </p:nvSpPr>
        <p:spPr/>
        <p:txBody>
          <a:bodyPr>
            <a:noAutofit/>
          </a:bodyPr>
          <a:lstStyle/>
          <a:p>
            <a:r>
              <a:rPr lang="tr-TR" dirty="0"/>
              <a:t>Week </a:t>
            </a:r>
            <a:r>
              <a:rPr lang="tr-TR" dirty="0" smtClean="0"/>
              <a:t>1</a:t>
            </a:r>
            <a:endParaRPr lang="tr-TR" dirty="0"/>
          </a:p>
          <a:p>
            <a:r>
              <a:rPr lang="tr-TR" dirty="0" err="1" smtClean="0"/>
              <a:t>Introduction</a:t>
            </a:r>
            <a:r>
              <a:rPr lang="tr-TR" dirty="0"/>
              <a:t> </a:t>
            </a:r>
            <a:r>
              <a:rPr lang="tr-TR" dirty="0" smtClean="0"/>
              <a:t>– Software </a:t>
            </a:r>
            <a:r>
              <a:rPr lang="tr-TR" dirty="0" err="1" smtClean="0"/>
              <a:t>Projects</a:t>
            </a:r>
            <a:endParaRPr lang="tr-TR"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90260" y="116632"/>
            <a:ext cx="2134012" cy="1268872"/>
          </a:xfrm>
          <a:prstGeom prst="rect">
            <a:avLst/>
          </a:prstGeom>
        </p:spPr>
      </p:pic>
    </p:spTree>
    <p:extLst>
      <p:ext uri="{BB962C8B-B14F-4D97-AF65-F5344CB8AC3E}">
        <p14:creationId xmlns:p14="http://schemas.microsoft.com/office/powerpoint/2010/main" val="29836609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tr-TR" dirty="0" smtClean="0"/>
              <a:t>Introduction</a:t>
            </a:r>
            <a:endParaRPr lang="tr-TR" dirty="0"/>
          </a:p>
        </p:txBody>
      </p:sp>
      <p:sp>
        <p:nvSpPr>
          <p:cNvPr id="6" name="Text Placeholder 5"/>
          <p:cNvSpPr>
            <a:spLocks noGrp="1"/>
          </p:cNvSpPr>
          <p:nvPr>
            <p:ph type="body" idx="1"/>
          </p:nvPr>
        </p:nvSpPr>
        <p:spPr/>
        <p:txBody>
          <a:bodyPr/>
          <a:lstStyle/>
          <a:p>
            <a:endParaRPr lang="tr-TR"/>
          </a:p>
        </p:txBody>
      </p:sp>
      <p:sp>
        <p:nvSpPr>
          <p:cNvPr id="4" name="Slide Number Placeholder 3"/>
          <p:cNvSpPr>
            <a:spLocks noGrp="1"/>
          </p:cNvSpPr>
          <p:nvPr>
            <p:ph type="sldNum" sz="quarter" idx="12"/>
          </p:nvPr>
        </p:nvSpPr>
        <p:spPr/>
        <p:txBody>
          <a:bodyPr/>
          <a:lstStyle/>
          <a:p>
            <a:r>
              <a:rPr lang="tr-TR" dirty="0" smtClean="0"/>
              <a:t>1.</a:t>
            </a:r>
            <a:r>
              <a:rPr lang="tr-TR" dirty="0"/>
              <a:t>1</a:t>
            </a:r>
            <a:endParaRPr lang="en-US" dirty="0"/>
          </a:p>
        </p:txBody>
      </p:sp>
      <p:sp>
        <p:nvSpPr>
          <p:cNvPr id="7" name="TextBox 6"/>
          <p:cNvSpPr txBox="1"/>
          <p:nvPr/>
        </p:nvSpPr>
        <p:spPr>
          <a:xfrm>
            <a:off x="107504" y="188640"/>
            <a:ext cx="5328592" cy="1754327"/>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marL="342900" indent="-342900">
              <a:buFont typeface="+mj-lt"/>
              <a:buAutoNum type="arabicPeriod"/>
            </a:pPr>
            <a:r>
              <a:rPr lang="tr-TR" dirty="0">
                <a:latin typeface="Arial" pitchFamily="34" charset="0"/>
                <a:cs typeface="Arial" pitchFamily="34" charset="0"/>
              </a:rPr>
              <a:t>Course </a:t>
            </a:r>
            <a:r>
              <a:rPr lang="tr-TR" dirty="0" err="1" smtClean="0">
                <a:latin typeface="Arial" pitchFamily="34" charset="0"/>
                <a:cs typeface="Arial" pitchFamily="34" charset="0"/>
              </a:rPr>
              <a:t>Objectives</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Software </a:t>
            </a:r>
            <a:r>
              <a:rPr lang="tr-TR" dirty="0" err="1" smtClean="0">
                <a:latin typeface="Arial" pitchFamily="34" charset="0"/>
                <a:cs typeface="Arial" pitchFamily="34" charset="0"/>
              </a:rPr>
              <a:t>Projects</a:t>
            </a:r>
            <a:endParaRPr lang="tr-TR" dirty="0" smtClean="0">
              <a:latin typeface="Arial" pitchFamily="34" charset="0"/>
              <a:cs typeface="Arial" pitchFamily="34" charset="0"/>
            </a:endParaRPr>
          </a:p>
          <a:p>
            <a:pPr marL="800100" lvl="1" indent="-342900">
              <a:buFont typeface="+mj-lt"/>
              <a:buAutoNum type="alphaLcPeriod"/>
            </a:pPr>
            <a:r>
              <a:rPr lang="tr-TR" dirty="0" err="1" smtClean="0">
                <a:latin typeface="Arial" pitchFamily="34" charset="0"/>
                <a:cs typeface="Arial" pitchFamily="34" charset="0"/>
              </a:rPr>
              <a:t>Stakeholders</a:t>
            </a:r>
            <a:endParaRPr lang="tr-TR" dirty="0" smtClean="0">
              <a:latin typeface="Arial" pitchFamily="34" charset="0"/>
              <a:cs typeface="Arial" pitchFamily="34" charset="0"/>
            </a:endParaRPr>
          </a:p>
          <a:p>
            <a:pPr marL="800100" lvl="1" indent="-342900">
              <a:buFont typeface="+mj-lt"/>
              <a:buAutoNum type="alphaLcPeriod"/>
            </a:pPr>
            <a:r>
              <a:rPr lang="tr-TR" dirty="0" err="1" smtClean="0">
                <a:latin typeface="Arial" pitchFamily="34" charset="0"/>
                <a:cs typeface="Arial" pitchFamily="34" charset="0"/>
              </a:rPr>
              <a:t>Phases</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Object </a:t>
            </a:r>
            <a:r>
              <a:rPr lang="tr-TR" dirty="0" err="1" smtClean="0">
                <a:latin typeface="Arial" pitchFamily="34" charset="0"/>
                <a:cs typeface="Arial" pitchFamily="34" charset="0"/>
              </a:rPr>
              <a:t>Oriented</a:t>
            </a:r>
            <a:r>
              <a:rPr lang="tr-TR" dirty="0" smtClean="0">
                <a:latin typeface="Arial" pitchFamily="34" charset="0"/>
                <a:cs typeface="Arial" pitchFamily="34" charset="0"/>
              </a:rPr>
              <a:t> </a:t>
            </a:r>
            <a:r>
              <a:rPr lang="tr-TR" dirty="0" err="1" smtClean="0">
                <a:latin typeface="Arial" pitchFamily="34" charset="0"/>
                <a:cs typeface="Arial" pitchFamily="34" charset="0"/>
              </a:rPr>
              <a:t>Paradigm</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Project </a:t>
            </a:r>
            <a:r>
              <a:rPr lang="tr-TR" dirty="0" err="1" smtClean="0">
                <a:latin typeface="Arial" pitchFamily="34" charset="0"/>
                <a:cs typeface="Arial" pitchFamily="34" charset="0"/>
              </a:rPr>
              <a:t>Scope</a:t>
            </a:r>
            <a:r>
              <a:rPr lang="tr-TR" dirty="0" smtClean="0">
                <a:latin typeface="Arial" pitchFamily="34" charset="0"/>
                <a:cs typeface="Arial" pitchFamily="34" charset="0"/>
              </a:rPr>
              <a:t> – How </a:t>
            </a:r>
            <a:r>
              <a:rPr lang="tr-TR" dirty="0" err="1" smtClean="0">
                <a:latin typeface="Arial" pitchFamily="34" charset="0"/>
                <a:cs typeface="Arial" pitchFamily="34" charset="0"/>
              </a:rPr>
              <a:t>to</a:t>
            </a:r>
            <a:r>
              <a:rPr lang="tr-TR" dirty="0" smtClean="0">
                <a:latin typeface="Arial" pitchFamily="34" charset="0"/>
                <a:cs typeface="Arial" pitchFamily="34" charset="0"/>
              </a:rPr>
              <a:t> </a:t>
            </a:r>
            <a:r>
              <a:rPr lang="tr-TR" dirty="0" err="1" smtClean="0">
                <a:latin typeface="Arial" pitchFamily="34" charset="0"/>
                <a:cs typeface="Arial" pitchFamily="34" charset="0"/>
              </a:rPr>
              <a:t>begin</a:t>
            </a:r>
            <a:r>
              <a:rPr lang="tr-TR" dirty="0" smtClean="0">
                <a:latin typeface="Arial" pitchFamily="34" charset="0"/>
                <a:cs typeface="Arial" pitchFamily="34" charset="0"/>
              </a:rPr>
              <a:t> a </a:t>
            </a:r>
            <a:r>
              <a:rPr lang="tr-TR" dirty="0" err="1" smtClean="0">
                <a:latin typeface="Arial" pitchFamily="34" charset="0"/>
                <a:cs typeface="Arial" pitchFamily="34" charset="0"/>
              </a:rPr>
              <a:t>project</a:t>
            </a:r>
            <a:r>
              <a:rPr lang="tr-TR" dirty="0" smtClean="0">
                <a:latin typeface="Arial" pitchFamily="34" charset="0"/>
                <a:cs typeface="Arial" pitchFamily="34" charset="0"/>
              </a:rPr>
              <a:t>?</a:t>
            </a:r>
            <a:endParaRPr lang="tr-TR" dirty="0">
              <a:latin typeface="Arial" pitchFamily="34" charset="0"/>
              <a:cs typeface="Arial" pitchFamily="34" charset="0"/>
            </a:endParaRPr>
          </a:p>
        </p:txBody>
      </p:sp>
      <p:pic>
        <p:nvPicPr>
          <p:cNvPr id="8" name="Picture 3"/>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flipH="1">
            <a:off x="2593668" y="242045"/>
            <a:ext cx="356264" cy="273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Footer Placeholder 1"/>
          <p:cNvSpPr>
            <a:spLocks noGrp="1"/>
          </p:cNvSpPr>
          <p:nvPr>
            <p:ph type="ftr" sz="quarter" idx="11"/>
          </p:nvPr>
        </p:nvSpPr>
        <p:spPr/>
        <p:txBody>
          <a:bodyPr/>
          <a:lstStyle/>
          <a:p>
            <a:r>
              <a:rPr lang="en-US" smtClean="0"/>
              <a:t>Introduction</a:t>
            </a:r>
            <a:endParaRPr lang="en-US" dirty="0"/>
          </a:p>
        </p:txBody>
      </p:sp>
    </p:spTree>
    <p:extLst>
      <p:ext uri="{BB962C8B-B14F-4D97-AF65-F5344CB8AC3E}">
        <p14:creationId xmlns:p14="http://schemas.microsoft.com/office/powerpoint/2010/main" val="417078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smtClean="0"/>
              <a:t>What is Software Engineering?</a:t>
            </a:r>
            <a:endParaRPr lang="tr-TR" dirty="0"/>
          </a:p>
        </p:txBody>
      </p:sp>
      <p:sp>
        <p:nvSpPr>
          <p:cNvPr id="3" name="Content Placeholder 2"/>
          <p:cNvSpPr>
            <a:spLocks noGrp="1"/>
          </p:cNvSpPr>
          <p:nvPr>
            <p:ph idx="1"/>
          </p:nvPr>
        </p:nvSpPr>
        <p:spPr/>
        <p:txBody>
          <a:bodyPr/>
          <a:lstStyle/>
          <a:p>
            <a:endParaRPr lang="tr-TR" dirty="0" smtClean="0"/>
          </a:p>
          <a:p>
            <a:endParaRPr lang="tr-TR" dirty="0"/>
          </a:p>
          <a:p>
            <a:endParaRPr lang="tr-TR" dirty="0" smtClean="0"/>
          </a:p>
          <a:p>
            <a:endParaRPr lang="tr-TR" dirty="0"/>
          </a:p>
          <a:p>
            <a:r>
              <a:rPr lang="tr-TR" dirty="0" err="1" smtClean="0"/>
              <a:t>Formal</a:t>
            </a:r>
            <a:r>
              <a:rPr lang="tr-TR" dirty="0" smtClean="0"/>
              <a:t> Definition</a:t>
            </a:r>
          </a:p>
          <a:p>
            <a:pPr lvl="1"/>
            <a:r>
              <a:rPr lang="en-US" dirty="0" smtClean="0"/>
              <a:t>The </a:t>
            </a:r>
            <a:r>
              <a:rPr lang="en-US" dirty="0"/>
              <a:t>application of a </a:t>
            </a:r>
            <a:r>
              <a:rPr lang="en-US" dirty="0">
                <a:solidFill>
                  <a:srgbClr val="FF0000"/>
                </a:solidFill>
              </a:rPr>
              <a:t>systematic</a:t>
            </a:r>
            <a:r>
              <a:rPr lang="en-US" dirty="0"/>
              <a:t>, disciplined, </a:t>
            </a:r>
            <a:r>
              <a:rPr lang="en-US" dirty="0">
                <a:solidFill>
                  <a:srgbClr val="FF0000"/>
                </a:solidFill>
              </a:rPr>
              <a:t>quantifiable</a:t>
            </a:r>
            <a:r>
              <a:rPr lang="en-US" dirty="0"/>
              <a:t> approach to the </a:t>
            </a:r>
            <a:r>
              <a:rPr lang="en-US" dirty="0" smtClean="0">
                <a:solidFill>
                  <a:srgbClr val="FF0000"/>
                </a:solidFill>
              </a:rPr>
              <a:t>development</a:t>
            </a:r>
            <a:r>
              <a:rPr lang="en-US" dirty="0" smtClean="0"/>
              <a:t>,</a:t>
            </a:r>
            <a:r>
              <a:rPr lang="tr-TR" dirty="0" smtClean="0"/>
              <a:t> </a:t>
            </a:r>
            <a:r>
              <a:rPr lang="en-US" dirty="0" smtClean="0">
                <a:solidFill>
                  <a:srgbClr val="FF0000"/>
                </a:solidFill>
              </a:rPr>
              <a:t>operation</a:t>
            </a:r>
            <a:r>
              <a:rPr lang="en-US" dirty="0"/>
              <a:t>, and </a:t>
            </a:r>
            <a:r>
              <a:rPr lang="en-US" dirty="0">
                <a:solidFill>
                  <a:srgbClr val="FF0000"/>
                </a:solidFill>
              </a:rPr>
              <a:t>maintenance</a:t>
            </a:r>
            <a:r>
              <a:rPr lang="en-US" dirty="0"/>
              <a:t> of software" </a:t>
            </a:r>
            <a:r>
              <a:rPr lang="tr-TR" dirty="0" smtClean="0"/>
              <a:t/>
            </a:r>
            <a:br>
              <a:rPr lang="tr-TR" dirty="0" smtClean="0"/>
            </a:br>
            <a:r>
              <a:rPr lang="en-US" dirty="0" smtClean="0"/>
              <a:t>[</a:t>
            </a:r>
            <a:r>
              <a:rPr lang="en-US" dirty="0"/>
              <a:t>IEEE </a:t>
            </a:r>
            <a:r>
              <a:rPr lang="tr-TR" dirty="0" smtClean="0"/>
              <a:t>Standard, 610.12, </a:t>
            </a:r>
            <a:r>
              <a:rPr lang="en-US" dirty="0" smtClean="0"/>
              <a:t>1990</a:t>
            </a:r>
            <a:r>
              <a:rPr lang="en-US" dirty="0"/>
              <a:t>].</a:t>
            </a:r>
            <a:endParaRPr lang="tr-TR" dirty="0"/>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11</a:t>
            </a:fld>
            <a:endParaRPr lang="en-US" dirty="0"/>
          </a:p>
        </p:txBody>
      </p:sp>
      <p:sp>
        <p:nvSpPr>
          <p:cNvPr id="5" name="Footer Placeholder 4"/>
          <p:cNvSpPr>
            <a:spLocks noGrp="1"/>
          </p:cNvSpPr>
          <p:nvPr>
            <p:ph type="ftr" sz="quarter" idx="11"/>
          </p:nvPr>
        </p:nvSpPr>
        <p:spPr/>
        <p:txBody>
          <a:bodyPr/>
          <a:lstStyle/>
          <a:p>
            <a:r>
              <a:rPr lang="en-US" smtClean="0"/>
              <a:t>Introduction</a:t>
            </a:r>
            <a:endParaRPr lang="en-US" dirty="0"/>
          </a:p>
        </p:txBody>
      </p:sp>
    </p:spTree>
    <p:extLst>
      <p:ext uri="{BB962C8B-B14F-4D97-AF65-F5344CB8AC3E}">
        <p14:creationId xmlns:p14="http://schemas.microsoft.com/office/powerpoint/2010/main" val="1300910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smtClean="0"/>
              <a:t>What is Software Engineering?</a:t>
            </a:r>
            <a:endParaRPr lang="tr-TR" dirty="0"/>
          </a:p>
        </p:txBody>
      </p:sp>
      <p:sp>
        <p:nvSpPr>
          <p:cNvPr id="3" name="Content Placeholder 2"/>
          <p:cNvSpPr>
            <a:spLocks noGrp="1"/>
          </p:cNvSpPr>
          <p:nvPr>
            <p:ph idx="1"/>
          </p:nvPr>
        </p:nvSpPr>
        <p:spPr/>
        <p:txBody>
          <a:bodyPr/>
          <a:lstStyle/>
          <a:p>
            <a:r>
              <a:rPr lang="en-US" dirty="0"/>
              <a:t>The study of systematic and effective </a:t>
            </a:r>
            <a:r>
              <a:rPr lang="en-US" dirty="0" smtClean="0"/>
              <a:t>processes</a:t>
            </a:r>
            <a:r>
              <a:rPr lang="tr-TR" dirty="0" smtClean="0"/>
              <a:t> </a:t>
            </a:r>
            <a:r>
              <a:rPr lang="en-US" dirty="0" smtClean="0"/>
              <a:t>and </a:t>
            </a:r>
            <a:r>
              <a:rPr lang="en-US" dirty="0"/>
              <a:t>technologies for supporting </a:t>
            </a:r>
            <a:r>
              <a:rPr lang="en-US" dirty="0" smtClean="0"/>
              <a:t>software</a:t>
            </a:r>
            <a:r>
              <a:rPr lang="tr-TR" dirty="0" smtClean="0"/>
              <a:t> development </a:t>
            </a:r>
            <a:r>
              <a:rPr lang="tr-TR" dirty="0"/>
              <a:t>and maintenance activities</a:t>
            </a:r>
          </a:p>
          <a:p>
            <a:pPr lvl="1"/>
            <a:r>
              <a:rPr lang="tr-TR" dirty="0" smtClean="0"/>
              <a:t>Improve </a:t>
            </a:r>
            <a:r>
              <a:rPr lang="tr-TR" dirty="0"/>
              <a:t>quality</a:t>
            </a:r>
          </a:p>
          <a:p>
            <a:pPr lvl="1"/>
            <a:r>
              <a:rPr lang="tr-TR" dirty="0" err="1" smtClean="0"/>
              <a:t>Reduce</a:t>
            </a:r>
            <a:r>
              <a:rPr lang="tr-TR" dirty="0" smtClean="0"/>
              <a:t> </a:t>
            </a:r>
            <a:r>
              <a:rPr lang="tr-TR" dirty="0" err="1" smtClean="0"/>
              <a:t>costs</a:t>
            </a:r>
            <a:endParaRPr lang="tr-TR" dirty="0" smtClean="0"/>
          </a:p>
          <a:p>
            <a:pPr lvl="1"/>
            <a:r>
              <a:rPr lang="tr-TR" dirty="0" smtClean="0"/>
              <a:t>Deliver on-time</a:t>
            </a:r>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12</a:t>
            </a:fld>
            <a:endParaRPr lang="en-US" dirty="0"/>
          </a:p>
        </p:txBody>
      </p:sp>
      <p:sp>
        <p:nvSpPr>
          <p:cNvPr id="5" name="Footer Placeholder 4"/>
          <p:cNvSpPr>
            <a:spLocks noGrp="1"/>
          </p:cNvSpPr>
          <p:nvPr>
            <p:ph type="ftr" sz="quarter" idx="11"/>
          </p:nvPr>
        </p:nvSpPr>
        <p:spPr/>
        <p:txBody>
          <a:bodyPr/>
          <a:lstStyle/>
          <a:p>
            <a:r>
              <a:rPr lang="en-US" smtClean="0"/>
              <a:t>Introduction</a:t>
            </a:r>
            <a:endParaRPr lang="en-US" dirty="0"/>
          </a:p>
        </p:txBody>
      </p:sp>
      <p:pic>
        <p:nvPicPr>
          <p:cNvPr id="6" name="Picture 5"/>
          <p:cNvPicPr>
            <a:picLocks noChangeAspect="1"/>
          </p:cNvPicPr>
          <p:nvPr/>
        </p:nvPicPr>
        <p:blipFill>
          <a:blip r:embed="rId2"/>
          <a:stretch>
            <a:fillRect/>
          </a:stretch>
        </p:blipFill>
        <p:spPr>
          <a:xfrm>
            <a:off x="2267744" y="3140968"/>
            <a:ext cx="4563566" cy="3096344"/>
          </a:xfrm>
          <a:prstGeom prst="rect">
            <a:avLst/>
          </a:prstGeom>
        </p:spPr>
      </p:pic>
    </p:spTree>
    <p:extLst>
      <p:ext uri="{BB962C8B-B14F-4D97-AF65-F5344CB8AC3E}">
        <p14:creationId xmlns:p14="http://schemas.microsoft.com/office/powerpoint/2010/main" val="28420529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b="1" dirty="0"/>
              <a:t>What’s the problem?</a:t>
            </a:r>
            <a:endParaRPr lang="tr-TR" dirty="0"/>
          </a:p>
        </p:txBody>
      </p:sp>
      <p:sp>
        <p:nvSpPr>
          <p:cNvPr id="3" name="Content Placeholder 2"/>
          <p:cNvSpPr>
            <a:spLocks noGrp="1"/>
          </p:cNvSpPr>
          <p:nvPr>
            <p:ph idx="1"/>
          </p:nvPr>
        </p:nvSpPr>
        <p:spPr/>
        <p:txBody>
          <a:bodyPr/>
          <a:lstStyle/>
          <a:p>
            <a:r>
              <a:rPr lang="en-US" b="1" dirty="0"/>
              <a:t>Software cannot be built fast enough to keep up </a:t>
            </a:r>
            <a:r>
              <a:rPr lang="en-US" b="1" dirty="0" smtClean="0"/>
              <a:t>with technology</a:t>
            </a:r>
            <a:endParaRPr lang="en-US" b="1" dirty="0"/>
          </a:p>
          <a:p>
            <a:r>
              <a:rPr lang="en-US" b="1" dirty="0" smtClean="0"/>
              <a:t>Increasing need for high reliability software</a:t>
            </a:r>
            <a:endParaRPr lang="tr-TR" b="1" dirty="0" smtClean="0"/>
          </a:p>
          <a:p>
            <a:r>
              <a:rPr lang="en-US" b="1" dirty="0"/>
              <a:t>Software is difficult to </a:t>
            </a:r>
            <a:r>
              <a:rPr lang="en-US" b="1" dirty="0" smtClean="0"/>
              <a:t>maintain</a:t>
            </a:r>
            <a:endParaRPr lang="tr-TR" sz="2400" b="1" dirty="0"/>
          </a:p>
          <a:p>
            <a:r>
              <a:rPr lang="en-US" b="1" dirty="0" smtClean="0"/>
              <a:t>Difficult </a:t>
            </a:r>
            <a:r>
              <a:rPr lang="en-US" b="1" dirty="0"/>
              <a:t>to estimate software costs and schedules</a:t>
            </a:r>
          </a:p>
          <a:p>
            <a:r>
              <a:rPr lang="en-US" b="1" dirty="0" smtClean="0"/>
              <a:t>Too </a:t>
            </a:r>
            <a:r>
              <a:rPr lang="en-US" b="1" dirty="0"/>
              <a:t>many projects </a:t>
            </a:r>
            <a:r>
              <a:rPr lang="en-US" b="1" dirty="0" smtClean="0"/>
              <a:t>fail</a:t>
            </a:r>
            <a:endParaRPr lang="tr-TR" sz="2400" b="1" dirty="0"/>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13</a:t>
            </a:fld>
            <a:endParaRPr lang="en-US" dirty="0"/>
          </a:p>
        </p:txBody>
      </p:sp>
      <p:sp>
        <p:nvSpPr>
          <p:cNvPr id="5" name="Footer Placeholder 4"/>
          <p:cNvSpPr>
            <a:spLocks noGrp="1"/>
          </p:cNvSpPr>
          <p:nvPr>
            <p:ph type="ftr" sz="quarter" idx="11"/>
          </p:nvPr>
        </p:nvSpPr>
        <p:spPr/>
        <p:txBody>
          <a:bodyPr/>
          <a:lstStyle/>
          <a:p>
            <a:r>
              <a:rPr lang="en-US" smtClean="0"/>
              <a:t>Introduction</a:t>
            </a:r>
            <a:endParaRPr lang="en-US" dirty="0"/>
          </a:p>
        </p:txBody>
      </p:sp>
      <p:pic>
        <p:nvPicPr>
          <p:cNvPr id="6" name="Picture 5"/>
          <p:cNvPicPr>
            <a:picLocks noChangeAspect="1"/>
          </p:cNvPicPr>
          <p:nvPr/>
        </p:nvPicPr>
        <p:blipFill>
          <a:blip r:embed="rId2"/>
          <a:stretch>
            <a:fillRect/>
          </a:stretch>
        </p:blipFill>
        <p:spPr>
          <a:xfrm>
            <a:off x="1475656" y="3284984"/>
            <a:ext cx="6300192" cy="3249647"/>
          </a:xfrm>
          <a:prstGeom prst="rect">
            <a:avLst/>
          </a:prstGeom>
        </p:spPr>
      </p:pic>
    </p:spTree>
    <p:extLst>
      <p:ext uri="{BB962C8B-B14F-4D97-AF65-F5344CB8AC3E}">
        <p14:creationId xmlns:p14="http://schemas.microsoft.com/office/powerpoint/2010/main" val="27767879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smtClean="0"/>
              <a:t>Software Disaster Examples - 1</a:t>
            </a:r>
            <a:endParaRPr lang="tr-TR" dirty="0"/>
          </a:p>
        </p:txBody>
      </p:sp>
      <p:sp>
        <p:nvSpPr>
          <p:cNvPr id="3" name="Content Placeholder 2"/>
          <p:cNvSpPr>
            <a:spLocks noGrp="1"/>
          </p:cNvSpPr>
          <p:nvPr>
            <p:ph idx="1"/>
          </p:nvPr>
        </p:nvSpPr>
        <p:spPr/>
        <p:txBody>
          <a:bodyPr/>
          <a:lstStyle/>
          <a:p>
            <a:pPr marL="0" indent="0">
              <a:buNone/>
            </a:pPr>
            <a:r>
              <a:rPr lang="tr-TR" sz="3600" b="1" dirty="0" smtClean="0"/>
              <a:t>Therac-25 (1985)</a:t>
            </a:r>
          </a:p>
          <a:p>
            <a:r>
              <a:rPr lang="en-US" b="1" dirty="0" smtClean="0"/>
              <a:t>Cost</a:t>
            </a:r>
            <a:r>
              <a:rPr lang="en-US" b="1" dirty="0"/>
              <a:t>:</a:t>
            </a:r>
            <a:r>
              <a:rPr lang="en-US" dirty="0"/>
              <a:t>  Three people dead, three people critically injured</a:t>
            </a:r>
          </a:p>
          <a:p>
            <a:r>
              <a:rPr lang="en-US" b="1" dirty="0"/>
              <a:t>Disaster:</a:t>
            </a:r>
            <a:r>
              <a:rPr lang="en-US" dirty="0"/>
              <a:t>  Canada’s Therac-25 radiation therapy machine malfunctioned and delivered lethal radiation doses to patients.</a:t>
            </a:r>
          </a:p>
          <a:p>
            <a:r>
              <a:rPr lang="en-US" b="1" dirty="0"/>
              <a:t>Cause:</a:t>
            </a:r>
            <a:r>
              <a:rPr lang="en-US" dirty="0"/>
              <a:t>  Because of a subtle bug called a race condition, a technician could accidentally configure Therac-25 so the electron beam would fire in high-power mode without the proper patient shielding. </a:t>
            </a:r>
          </a:p>
          <a:p>
            <a:endParaRPr lang="tr-TR" dirty="0"/>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14</a:t>
            </a:fld>
            <a:endParaRPr lang="en-US" dirty="0"/>
          </a:p>
        </p:txBody>
      </p:sp>
      <p:sp>
        <p:nvSpPr>
          <p:cNvPr id="5" name="Footer Placeholder 4"/>
          <p:cNvSpPr>
            <a:spLocks noGrp="1"/>
          </p:cNvSpPr>
          <p:nvPr>
            <p:ph type="ftr" sz="quarter" idx="11"/>
          </p:nvPr>
        </p:nvSpPr>
        <p:spPr/>
        <p:txBody>
          <a:bodyPr/>
          <a:lstStyle/>
          <a:p>
            <a:r>
              <a:rPr lang="en-US" smtClean="0"/>
              <a:t>Introduction</a:t>
            </a:r>
            <a:endParaRPr lang="en-US" dirty="0"/>
          </a:p>
        </p:txBody>
      </p:sp>
    </p:spTree>
    <p:extLst>
      <p:ext uri="{BB962C8B-B14F-4D97-AF65-F5344CB8AC3E}">
        <p14:creationId xmlns:p14="http://schemas.microsoft.com/office/powerpoint/2010/main" val="271040216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a:t>Software Disaster Examples </a:t>
            </a:r>
            <a:r>
              <a:rPr lang="tr-TR" dirty="0" smtClean="0"/>
              <a:t>-2</a:t>
            </a:r>
            <a:endParaRPr lang="tr-TR" dirty="0"/>
          </a:p>
        </p:txBody>
      </p:sp>
      <p:sp>
        <p:nvSpPr>
          <p:cNvPr id="3" name="Content Placeholder 2"/>
          <p:cNvSpPr>
            <a:spLocks noGrp="1"/>
          </p:cNvSpPr>
          <p:nvPr>
            <p:ph idx="1"/>
          </p:nvPr>
        </p:nvSpPr>
        <p:spPr>
          <a:xfrm>
            <a:off x="107504" y="1052736"/>
            <a:ext cx="5400600" cy="5400600"/>
          </a:xfrm>
        </p:spPr>
        <p:txBody>
          <a:bodyPr>
            <a:normAutofit/>
          </a:bodyPr>
          <a:lstStyle/>
          <a:p>
            <a:pPr marL="0" indent="0">
              <a:buNone/>
            </a:pPr>
            <a:r>
              <a:rPr lang="tr-TR" sz="3600" b="1" dirty="0" smtClean="0"/>
              <a:t>Patriot Missile  (1991)</a:t>
            </a:r>
            <a:endParaRPr lang="tr-TR" sz="3600" dirty="0" smtClean="0"/>
          </a:p>
          <a:p>
            <a:r>
              <a:rPr lang="en-US" b="1" dirty="0"/>
              <a:t>Cost:</a:t>
            </a:r>
            <a:r>
              <a:rPr lang="en-US" dirty="0"/>
              <a:t>  28 soldiers dead, 100 injured</a:t>
            </a:r>
          </a:p>
          <a:p>
            <a:r>
              <a:rPr lang="en-US" b="1" dirty="0" smtClean="0"/>
              <a:t>Disaster</a:t>
            </a:r>
            <a:r>
              <a:rPr lang="en-US" b="1" dirty="0"/>
              <a:t>:</a:t>
            </a:r>
            <a:r>
              <a:rPr lang="en-US" dirty="0"/>
              <a:t>  During the first Gulf War, an American Patriot Missile system in Saudi Arabia failed to intercept an incoming Iraqi Scud missile. The missile destroyed an American Army barracks.</a:t>
            </a:r>
          </a:p>
          <a:p>
            <a:r>
              <a:rPr lang="en-US" b="1" dirty="0"/>
              <a:t>Cause:</a:t>
            </a:r>
            <a:r>
              <a:rPr lang="en-US" dirty="0"/>
              <a:t>  A </a:t>
            </a:r>
            <a:r>
              <a:rPr lang="en-US" dirty="0">
                <a:solidFill>
                  <a:srgbClr val="FF0000"/>
                </a:solidFill>
              </a:rPr>
              <a:t>software rounding error </a:t>
            </a:r>
            <a:r>
              <a:rPr lang="en-US" dirty="0"/>
              <a:t>incorrectly calculated the time, causing the Patriot system to ignore the incoming Scud missile.</a:t>
            </a:r>
          </a:p>
          <a:p>
            <a:endParaRPr lang="tr-TR" dirty="0"/>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15</a:t>
            </a:fld>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2932" y="1700808"/>
            <a:ext cx="3609020" cy="2887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ooter Placeholder 4"/>
          <p:cNvSpPr>
            <a:spLocks noGrp="1"/>
          </p:cNvSpPr>
          <p:nvPr>
            <p:ph type="ftr" sz="quarter" idx="11"/>
          </p:nvPr>
        </p:nvSpPr>
        <p:spPr/>
        <p:txBody>
          <a:bodyPr/>
          <a:lstStyle/>
          <a:p>
            <a:r>
              <a:rPr lang="en-US" smtClean="0"/>
              <a:t>Introduction</a:t>
            </a:r>
            <a:endParaRPr lang="en-US" dirty="0"/>
          </a:p>
        </p:txBody>
      </p:sp>
    </p:spTree>
    <p:extLst>
      <p:ext uri="{BB962C8B-B14F-4D97-AF65-F5344CB8AC3E}">
        <p14:creationId xmlns:p14="http://schemas.microsoft.com/office/powerpoint/2010/main" val="10069091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a:t>Software Disaster Examples - </a:t>
            </a:r>
            <a:r>
              <a:rPr lang="tr-TR" dirty="0" smtClean="0"/>
              <a:t>3</a:t>
            </a:r>
            <a:endParaRPr lang="tr-TR" dirty="0"/>
          </a:p>
        </p:txBody>
      </p:sp>
      <p:sp>
        <p:nvSpPr>
          <p:cNvPr id="3" name="Content Placeholder 2"/>
          <p:cNvSpPr>
            <a:spLocks noGrp="1"/>
          </p:cNvSpPr>
          <p:nvPr>
            <p:ph idx="1"/>
          </p:nvPr>
        </p:nvSpPr>
        <p:spPr>
          <a:xfrm>
            <a:off x="107504" y="1052736"/>
            <a:ext cx="6552728" cy="5400600"/>
          </a:xfrm>
        </p:spPr>
        <p:txBody>
          <a:bodyPr>
            <a:normAutofit fontScale="92500" lnSpcReduction="10000"/>
          </a:bodyPr>
          <a:lstStyle/>
          <a:p>
            <a:pPr marL="0" indent="0">
              <a:buNone/>
            </a:pPr>
            <a:r>
              <a:rPr lang="tr-TR" sz="3200" b="1" dirty="0" smtClean="0"/>
              <a:t>Ariane 5 Rocket (1996)</a:t>
            </a:r>
          </a:p>
          <a:p>
            <a:r>
              <a:rPr lang="en-US" b="1" dirty="0" smtClean="0"/>
              <a:t>Cost</a:t>
            </a:r>
            <a:r>
              <a:rPr lang="en-US" b="1" dirty="0"/>
              <a:t>:</a:t>
            </a:r>
            <a:r>
              <a:rPr lang="en-US" dirty="0"/>
              <a:t>  $500 million</a:t>
            </a:r>
          </a:p>
          <a:p>
            <a:r>
              <a:rPr lang="en-US" b="1" dirty="0"/>
              <a:t>Disaster:</a:t>
            </a:r>
            <a:r>
              <a:rPr lang="en-US" dirty="0"/>
              <a:t>  </a:t>
            </a:r>
            <a:r>
              <a:rPr lang="en-US" dirty="0" err="1"/>
              <a:t>Ariane</a:t>
            </a:r>
            <a:r>
              <a:rPr lang="en-US" dirty="0"/>
              <a:t> 5, Europe’s newest unmanned rocket, was intentionally destroyed seconds after launch on its </a:t>
            </a:r>
            <a:r>
              <a:rPr lang="tr-TR" dirty="0" smtClean="0"/>
              <a:t>first </a:t>
            </a:r>
            <a:r>
              <a:rPr lang="en-US" dirty="0" smtClean="0"/>
              <a:t>flight</a:t>
            </a:r>
            <a:r>
              <a:rPr lang="en-US" dirty="0"/>
              <a:t>.  Also destroyed was its cargo of four scientific satellites to study how the Earth’s magnetic field interacts with solar winds.  </a:t>
            </a:r>
          </a:p>
          <a:p>
            <a:r>
              <a:rPr lang="en-US" b="1" dirty="0"/>
              <a:t>Cause:</a:t>
            </a:r>
            <a:r>
              <a:rPr lang="en-US" dirty="0"/>
              <a:t>  Shutdown occurred when the guidance computer tried to convert the sideways rocket velocity from 64-bits to a 16-bit format.  The number was too big, and an overflow error resulted.  When the guidance system shut down, control passed to an identical redundant unit, which also failed because it was running the same algorithm.</a:t>
            </a:r>
          </a:p>
          <a:p>
            <a:endParaRPr lang="tr-TR" dirty="0"/>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16</a:t>
            </a:fld>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8224" y="1556792"/>
            <a:ext cx="2381250" cy="3248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ooter Placeholder 4"/>
          <p:cNvSpPr>
            <a:spLocks noGrp="1"/>
          </p:cNvSpPr>
          <p:nvPr>
            <p:ph type="ftr" sz="quarter" idx="11"/>
          </p:nvPr>
        </p:nvSpPr>
        <p:spPr/>
        <p:txBody>
          <a:bodyPr/>
          <a:lstStyle/>
          <a:p>
            <a:r>
              <a:rPr lang="en-US" smtClean="0"/>
              <a:t>Introduction</a:t>
            </a:r>
            <a:endParaRPr lang="en-US" dirty="0"/>
          </a:p>
        </p:txBody>
      </p:sp>
    </p:spTree>
    <p:extLst>
      <p:ext uri="{BB962C8B-B14F-4D97-AF65-F5344CB8AC3E}">
        <p14:creationId xmlns:p14="http://schemas.microsoft.com/office/powerpoint/2010/main" val="246937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pPr algn="l"/>
            <a:r>
              <a:rPr lang="tr-TR" sz="3200" dirty="0" smtClean="0"/>
              <a:t>Standish Project Benchmarks over the years</a:t>
            </a:r>
            <a:endParaRPr lang="tr-TR" sz="3200"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17</a:t>
            </a:fld>
            <a:endParaRPr lang="en-US" dirty="0"/>
          </a:p>
        </p:txBody>
      </p:sp>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40323" t="39012" r="6523" b="19974"/>
          <a:stretch/>
        </p:blipFill>
        <p:spPr bwMode="auto">
          <a:xfrm>
            <a:off x="91126" y="1628800"/>
            <a:ext cx="9052874" cy="4248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98871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smtClean="0"/>
              <a:t>Overrunning??</a:t>
            </a:r>
            <a:endParaRPr lang="tr-TR" dirty="0"/>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18</a:t>
            </a:fld>
            <a:endParaRPr lang="en-US" dirty="0"/>
          </a:p>
        </p:txBody>
      </p:sp>
      <p:pic>
        <p:nvPicPr>
          <p:cNvPr id="5" name="Picture 6" descr="standish1"/>
          <p:cNvPicPr>
            <a:picLocks noGrp="1" noChangeAspect="1" noChangeArrowheads="1"/>
          </p:cNvPicPr>
          <p:nvPr>
            <p:ph idx="1"/>
          </p:nvPr>
        </p:nvPicPr>
        <p:blipFill>
          <a:blip r:embed="rId2">
            <a:grayscl/>
            <a:extLst>
              <a:ext uri="{28A0092B-C50C-407E-A947-70E740481C1C}">
                <a14:useLocalDpi xmlns:a14="http://schemas.microsoft.com/office/drawing/2010/main" val="0"/>
              </a:ext>
            </a:extLst>
          </a:blip>
          <a:srcRect/>
          <a:stretch>
            <a:fillRect/>
          </a:stretch>
        </p:blipFill>
        <p:spPr>
          <a:xfrm>
            <a:off x="-4990" y="1345636"/>
            <a:ext cx="3024336" cy="1517646"/>
          </a:xfrm>
          <a:noFill/>
          <a:ln w="3175">
            <a:solidFill>
              <a:srgbClr val="000000"/>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7" name="Picture 5" descr="standish3"/>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a:xfrm>
            <a:off x="6131915" y="1348376"/>
            <a:ext cx="3024336" cy="1512167"/>
          </a:xfrm>
          <a:prstGeom prst="rect">
            <a:avLst/>
          </a:prstGeom>
          <a:noFill/>
          <a:ln w="3175">
            <a:solidFill>
              <a:srgbClr val="000000"/>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8" name="TextBox 7"/>
          <p:cNvSpPr txBox="1"/>
          <p:nvPr/>
        </p:nvSpPr>
        <p:spPr>
          <a:xfrm>
            <a:off x="15740" y="973796"/>
            <a:ext cx="2952328" cy="369332"/>
          </a:xfrm>
          <a:prstGeom prst="rect">
            <a:avLst/>
          </a:prstGeom>
          <a:noFill/>
        </p:spPr>
        <p:txBody>
          <a:bodyPr wrap="square" rtlCol="0">
            <a:spAutoFit/>
          </a:bodyPr>
          <a:lstStyle/>
          <a:p>
            <a:pPr algn="ctr"/>
            <a:r>
              <a:rPr lang="tr-TR" dirty="0" smtClean="0">
                <a:solidFill>
                  <a:schemeClr val="tx1">
                    <a:lumMod val="50000"/>
                    <a:lumOff val="50000"/>
                  </a:schemeClr>
                </a:solidFill>
              </a:rPr>
              <a:t>Cost Overrun Data</a:t>
            </a:r>
            <a:endParaRPr lang="tr-TR" dirty="0">
              <a:solidFill>
                <a:schemeClr val="tx1">
                  <a:lumMod val="50000"/>
                  <a:lumOff val="50000"/>
                </a:schemeClr>
              </a:solidFill>
            </a:endParaRPr>
          </a:p>
        </p:txBody>
      </p:sp>
      <p:sp>
        <p:nvSpPr>
          <p:cNvPr id="9" name="TextBox 8"/>
          <p:cNvSpPr txBox="1"/>
          <p:nvPr/>
        </p:nvSpPr>
        <p:spPr>
          <a:xfrm>
            <a:off x="3095836" y="973796"/>
            <a:ext cx="2952328" cy="369332"/>
          </a:xfrm>
          <a:prstGeom prst="rect">
            <a:avLst/>
          </a:prstGeom>
          <a:noFill/>
        </p:spPr>
        <p:txBody>
          <a:bodyPr wrap="square" rtlCol="0">
            <a:spAutoFit/>
          </a:bodyPr>
          <a:lstStyle/>
          <a:p>
            <a:pPr algn="ctr"/>
            <a:r>
              <a:rPr lang="tr-TR" dirty="0" smtClean="0">
                <a:solidFill>
                  <a:schemeClr val="tx1">
                    <a:lumMod val="50000"/>
                    <a:lumOff val="50000"/>
                  </a:schemeClr>
                </a:solidFill>
              </a:rPr>
              <a:t>Time Overrun Data</a:t>
            </a:r>
            <a:endParaRPr lang="tr-TR" dirty="0">
              <a:solidFill>
                <a:schemeClr val="tx1">
                  <a:lumMod val="50000"/>
                  <a:lumOff val="50000"/>
                </a:schemeClr>
              </a:solidFill>
            </a:endParaRPr>
          </a:p>
        </p:txBody>
      </p:sp>
      <p:sp>
        <p:nvSpPr>
          <p:cNvPr id="10" name="TextBox 9"/>
          <p:cNvSpPr txBox="1"/>
          <p:nvPr/>
        </p:nvSpPr>
        <p:spPr>
          <a:xfrm>
            <a:off x="6175932" y="973796"/>
            <a:ext cx="2952328" cy="369332"/>
          </a:xfrm>
          <a:prstGeom prst="rect">
            <a:avLst/>
          </a:prstGeom>
          <a:noFill/>
        </p:spPr>
        <p:txBody>
          <a:bodyPr wrap="square" rtlCol="0">
            <a:spAutoFit/>
          </a:bodyPr>
          <a:lstStyle/>
          <a:p>
            <a:pPr algn="ctr"/>
            <a:r>
              <a:rPr lang="tr-TR" dirty="0" smtClean="0">
                <a:solidFill>
                  <a:schemeClr val="tx1">
                    <a:lumMod val="50000"/>
                    <a:lumOff val="50000"/>
                  </a:schemeClr>
                </a:solidFill>
              </a:rPr>
              <a:t># of Feature Dropped</a:t>
            </a:r>
            <a:endParaRPr lang="tr-TR" dirty="0">
              <a:solidFill>
                <a:schemeClr val="tx1">
                  <a:lumMod val="50000"/>
                  <a:lumOff val="50000"/>
                </a:schemeClr>
              </a:solidFill>
            </a:endParaRPr>
          </a:p>
        </p:txBody>
      </p:sp>
      <p:pic>
        <p:nvPicPr>
          <p:cNvPr id="11" name="Picture 5" descr="standish4"/>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a:xfrm>
            <a:off x="323527" y="3789040"/>
            <a:ext cx="3942333" cy="2306836"/>
          </a:xfrm>
          <a:prstGeom prst="rect">
            <a:avLst/>
          </a:prstGeom>
          <a:noFill/>
          <a:ln w="3175">
            <a:solidFill>
              <a:srgbClr val="000000"/>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4" name="TextBox 13"/>
          <p:cNvSpPr txBox="1"/>
          <p:nvPr/>
        </p:nvSpPr>
        <p:spPr>
          <a:xfrm>
            <a:off x="818529" y="3363081"/>
            <a:ext cx="2952328" cy="369332"/>
          </a:xfrm>
          <a:prstGeom prst="rect">
            <a:avLst/>
          </a:prstGeom>
          <a:noFill/>
        </p:spPr>
        <p:txBody>
          <a:bodyPr wrap="square" rtlCol="0">
            <a:spAutoFit/>
          </a:bodyPr>
          <a:lstStyle/>
          <a:p>
            <a:pPr algn="ctr"/>
            <a:r>
              <a:rPr lang="tr-TR" dirty="0">
                <a:solidFill>
                  <a:schemeClr val="tx1">
                    <a:lumMod val="50000"/>
                    <a:lumOff val="50000"/>
                  </a:schemeClr>
                </a:solidFill>
              </a:rPr>
              <a:t>Factors Making SD Difficult</a:t>
            </a:r>
          </a:p>
        </p:txBody>
      </p:sp>
      <p:pic>
        <p:nvPicPr>
          <p:cNvPr id="15" name="Picture 8" descr="standish5"/>
          <p:cNvPicPr>
            <a:picLocks noChangeAspect="1" noChangeArrowheads="1"/>
          </p:cNvPicPr>
          <p:nvPr/>
        </p:nvPicPr>
        <p:blipFill>
          <a:blip r:embed="rId5">
            <a:grayscl/>
            <a:extLst>
              <a:ext uri="{28A0092B-C50C-407E-A947-70E740481C1C}">
                <a14:useLocalDpi xmlns:a14="http://schemas.microsoft.com/office/drawing/2010/main" val="0"/>
              </a:ext>
            </a:extLst>
          </a:blip>
          <a:srcRect/>
          <a:stretch>
            <a:fillRect/>
          </a:stretch>
        </p:blipFill>
        <p:spPr>
          <a:xfrm>
            <a:off x="4572000" y="3789770"/>
            <a:ext cx="3942333" cy="2306106"/>
          </a:xfrm>
          <a:prstGeom prst="rect">
            <a:avLst/>
          </a:prstGeom>
          <a:noFill/>
          <a:ln w="3175">
            <a:solidFill>
              <a:srgbClr val="000000"/>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6" name="TextBox 15"/>
          <p:cNvSpPr txBox="1"/>
          <p:nvPr/>
        </p:nvSpPr>
        <p:spPr>
          <a:xfrm>
            <a:off x="5067002" y="3363081"/>
            <a:ext cx="2952328" cy="369332"/>
          </a:xfrm>
          <a:prstGeom prst="rect">
            <a:avLst/>
          </a:prstGeom>
          <a:noFill/>
        </p:spPr>
        <p:txBody>
          <a:bodyPr wrap="square" rtlCol="0">
            <a:spAutoFit/>
          </a:bodyPr>
          <a:lstStyle/>
          <a:p>
            <a:pPr algn="ctr"/>
            <a:r>
              <a:rPr lang="tr-TR" dirty="0">
                <a:solidFill>
                  <a:schemeClr val="tx1">
                    <a:lumMod val="50000"/>
                    <a:lumOff val="50000"/>
                  </a:schemeClr>
                </a:solidFill>
              </a:rPr>
              <a:t>Factors Making SD </a:t>
            </a:r>
            <a:r>
              <a:rPr lang="tr-TR" dirty="0" smtClean="0">
                <a:solidFill>
                  <a:schemeClr val="tx1">
                    <a:lumMod val="50000"/>
                    <a:lumOff val="50000"/>
                  </a:schemeClr>
                </a:solidFill>
              </a:rPr>
              <a:t>Fail</a:t>
            </a:r>
            <a:endParaRPr lang="tr-TR" dirty="0">
              <a:solidFill>
                <a:schemeClr val="tx1">
                  <a:lumMod val="50000"/>
                  <a:lumOff val="50000"/>
                </a:schemeClr>
              </a:solidFill>
            </a:endParaRPr>
          </a:p>
        </p:txBody>
      </p:sp>
      <p:sp>
        <p:nvSpPr>
          <p:cNvPr id="17" name="TextBox 16"/>
          <p:cNvSpPr txBox="1"/>
          <p:nvPr/>
        </p:nvSpPr>
        <p:spPr>
          <a:xfrm>
            <a:off x="124462" y="6473795"/>
            <a:ext cx="8335970" cy="307777"/>
          </a:xfrm>
          <a:prstGeom prst="rect">
            <a:avLst/>
          </a:prstGeom>
          <a:noFill/>
        </p:spPr>
        <p:txBody>
          <a:bodyPr wrap="square" rtlCol="0">
            <a:spAutoFit/>
          </a:bodyPr>
          <a:lstStyle/>
          <a:p>
            <a:r>
              <a:rPr lang="tr-TR" sz="1400" b="1" dirty="0" smtClean="0"/>
              <a:t>Source : </a:t>
            </a:r>
            <a:r>
              <a:rPr lang="tr-TR" sz="1400" dirty="0" smtClean="0"/>
              <a:t>Standish Group</a:t>
            </a:r>
            <a:endParaRPr lang="tr-TR" sz="1400" dirty="0"/>
          </a:p>
        </p:txBody>
      </p:sp>
      <p:grpSp>
        <p:nvGrpSpPr>
          <p:cNvPr id="19" name="Group 18"/>
          <p:cNvGrpSpPr/>
          <p:nvPr/>
        </p:nvGrpSpPr>
        <p:grpSpPr>
          <a:xfrm>
            <a:off x="3059832" y="1348375"/>
            <a:ext cx="3024336" cy="1512168"/>
            <a:chOff x="3059832" y="1348375"/>
            <a:chExt cx="3024336" cy="1512168"/>
          </a:xfrm>
        </p:grpSpPr>
        <p:pic>
          <p:nvPicPr>
            <p:cNvPr id="6" name="Picture 5" descr="standish2"/>
            <p:cNvPicPr>
              <a:picLocks noChangeAspect="1" noChangeArrowheads="1"/>
            </p:cNvPicPr>
            <p:nvPr/>
          </p:nvPicPr>
          <p:blipFill>
            <a:blip r:embed="rId6">
              <a:grayscl/>
              <a:extLst>
                <a:ext uri="{28A0092B-C50C-407E-A947-70E740481C1C}">
                  <a14:useLocalDpi xmlns:a14="http://schemas.microsoft.com/office/drawing/2010/main" val="0"/>
                </a:ext>
              </a:extLst>
            </a:blip>
            <a:srcRect/>
            <a:stretch>
              <a:fillRect/>
            </a:stretch>
          </p:blipFill>
          <p:spPr>
            <a:xfrm>
              <a:off x="3059832" y="1348375"/>
              <a:ext cx="3024336" cy="1512168"/>
            </a:xfrm>
            <a:prstGeom prst="rect">
              <a:avLst/>
            </a:prstGeom>
            <a:noFill/>
            <a:ln w="3175">
              <a:solidFill>
                <a:srgbClr val="000000"/>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8" name="Rectangle 17"/>
            <p:cNvSpPr/>
            <p:nvPr/>
          </p:nvSpPr>
          <p:spPr>
            <a:xfrm>
              <a:off x="4716016" y="2104459"/>
              <a:ext cx="350986" cy="3164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grpSp>
      <p:sp>
        <p:nvSpPr>
          <p:cNvPr id="20" name="Rectangle 19"/>
          <p:cNvSpPr/>
          <p:nvPr/>
        </p:nvSpPr>
        <p:spPr>
          <a:xfrm>
            <a:off x="336726" y="4149080"/>
            <a:ext cx="3942333" cy="58356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1" name="Rectangle 20"/>
          <p:cNvSpPr/>
          <p:nvPr/>
        </p:nvSpPr>
        <p:spPr>
          <a:xfrm>
            <a:off x="4572000" y="4149080"/>
            <a:ext cx="3942333"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 name="Footer Placeholder 2"/>
          <p:cNvSpPr>
            <a:spLocks noGrp="1"/>
          </p:cNvSpPr>
          <p:nvPr>
            <p:ph type="ftr" sz="quarter" idx="11"/>
          </p:nvPr>
        </p:nvSpPr>
        <p:spPr/>
        <p:txBody>
          <a:bodyPr/>
          <a:lstStyle/>
          <a:p>
            <a:r>
              <a:rPr lang="en-US" smtClean="0"/>
              <a:t>Introduction</a:t>
            </a:r>
            <a:endParaRPr lang="en-US" dirty="0"/>
          </a:p>
        </p:txBody>
      </p:sp>
    </p:spTree>
    <p:extLst>
      <p:ext uri="{BB962C8B-B14F-4D97-AF65-F5344CB8AC3E}">
        <p14:creationId xmlns:p14="http://schemas.microsoft.com/office/powerpoint/2010/main" val="1813421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1000" fill="hold"/>
                                        <p:tgtEl>
                                          <p:spTgt spid="8"/>
                                        </p:tgtEl>
                                        <p:attrNameLst>
                                          <p:attrName>ppt_w</p:attrName>
                                        </p:attrNameLst>
                                      </p:cBhvr>
                                      <p:tavLst>
                                        <p:tav tm="0">
                                          <p:val>
                                            <p:fltVal val="0"/>
                                          </p:val>
                                        </p:tav>
                                        <p:tav tm="100000">
                                          <p:val>
                                            <p:strVal val="#ppt_w"/>
                                          </p:val>
                                        </p:tav>
                                      </p:tavLst>
                                    </p:anim>
                                    <p:anim calcmode="lin" valueType="num">
                                      <p:cBhvr>
                                        <p:cTn id="14" dur="1000" fill="hold"/>
                                        <p:tgtEl>
                                          <p:spTgt spid="8"/>
                                        </p:tgtEl>
                                        <p:attrNameLst>
                                          <p:attrName>ppt_h</p:attrName>
                                        </p:attrNameLst>
                                      </p:cBhvr>
                                      <p:tavLst>
                                        <p:tav tm="0">
                                          <p:val>
                                            <p:fltVal val="0"/>
                                          </p:val>
                                        </p:tav>
                                        <p:tav tm="100000">
                                          <p:val>
                                            <p:strVal val="#ppt_h"/>
                                          </p:val>
                                        </p:tav>
                                      </p:tavLst>
                                    </p:anim>
                                    <p:anim calcmode="lin" valueType="num">
                                      <p:cBhvr>
                                        <p:cTn id="15" dur="1000" fill="hold"/>
                                        <p:tgtEl>
                                          <p:spTgt spid="8"/>
                                        </p:tgtEl>
                                        <p:attrNameLst>
                                          <p:attrName>style.rotation</p:attrName>
                                        </p:attrNameLst>
                                      </p:cBhvr>
                                      <p:tavLst>
                                        <p:tav tm="0">
                                          <p:val>
                                            <p:fltVal val="90"/>
                                          </p:val>
                                        </p:tav>
                                        <p:tav tm="100000">
                                          <p:val>
                                            <p:fltVal val="0"/>
                                          </p:val>
                                        </p:tav>
                                      </p:tavLst>
                                    </p:anim>
                                    <p:animEffect transition="in" filter="fade">
                                      <p:cBhvr>
                                        <p:cTn id="16" dur="10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p:cTn id="21" dur="1000" fill="hold"/>
                                        <p:tgtEl>
                                          <p:spTgt spid="9"/>
                                        </p:tgtEl>
                                        <p:attrNameLst>
                                          <p:attrName>ppt_w</p:attrName>
                                        </p:attrNameLst>
                                      </p:cBhvr>
                                      <p:tavLst>
                                        <p:tav tm="0">
                                          <p:val>
                                            <p:fltVal val="0"/>
                                          </p:val>
                                        </p:tav>
                                        <p:tav tm="100000">
                                          <p:val>
                                            <p:strVal val="#ppt_w"/>
                                          </p:val>
                                        </p:tav>
                                      </p:tavLst>
                                    </p:anim>
                                    <p:anim calcmode="lin" valueType="num">
                                      <p:cBhvr>
                                        <p:cTn id="22" dur="1000" fill="hold"/>
                                        <p:tgtEl>
                                          <p:spTgt spid="9"/>
                                        </p:tgtEl>
                                        <p:attrNameLst>
                                          <p:attrName>ppt_h</p:attrName>
                                        </p:attrNameLst>
                                      </p:cBhvr>
                                      <p:tavLst>
                                        <p:tav tm="0">
                                          <p:val>
                                            <p:fltVal val="0"/>
                                          </p:val>
                                        </p:tav>
                                        <p:tav tm="100000">
                                          <p:val>
                                            <p:strVal val="#ppt_h"/>
                                          </p:val>
                                        </p:tav>
                                      </p:tavLst>
                                    </p:anim>
                                    <p:anim calcmode="lin" valueType="num">
                                      <p:cBhvr>
                                        <p:cTn id="23" dur="1000" fill="hold"/>
                                        <p:tgtEl>
                                          <p:spTgt spid="9"/>
                                        </p:tgtEl>
                                        <p:attrNameLst>
                                          <p:attrName>style.rotation</p:attrName>
                                        </p:attrNameLst>
                                      </p:cBhvr>
                                      <p:tavLst>
                                        <p:tav tm="0">
                                          <p:val>
                                            <p:fltVal val="90"/>
                                          </p:val>
                                        </p:tav>
                                        <p:tav tm="100000">
                                          <p:val>
                                            <p:fltVal val="0"/>
                                          </p:val>
                                        </p:tav>
                                      </p:tavLst>
                                    </p:anim>
                                    <p:animEffect transition="in" filter="fade">
                                      <p:cBhvr>
                                        <p:cTn id="24" dur="1000"/>
                                        <p:tgtEl>
                                          <p:spTgt spid="9"/>
                                        </p:tgtEl>
                                      </p:cBhvr>
                                    </p:animEffect>
                                  </p:childTnLst>
                                </p:cTn>
                              </p:par>
                              <p:par>
                                <p:cTn id="25" presetID="31" presetClass="entr" presetSubtype="0"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p:cTn id="27" dur="1000" fill="hold"/>
                                        <p:tgtEl>
                                          <p:spTgt spid="19"/>
                                        </p:tgtEl>
                                        <p:attrNameLst>
                                          <p:attrName>ppt_w</p:attrName>
                                        </p:attrNameLst>
                                      </p:cBhvr>
                                      <p:tavLst>
                                        <p:tav tm="0">
                                          <p:val>
                                            <p:fltVal val="0"/>
                                          </p:val>
                                        </p:tav>
                                        <p:tav tm="100000">
                                          <p:val>
                                            <p:strVal val="#ppt_w"/>
                                          </p:val>
                                        </p:tav>
                                      </p:tavLst>
                                    </p:anim>
                                    <p:anim calcmode="lin" valueType="num">
                                      <p:cBhvr>
                                        <p:cTn id="28" dur="1000" fill="hold"/>
                                        <p:tgtEl>
                                          <p:spTgt spid="19"/>
                                        </p:tgtEl>
                                        <p:attrNameLst>
                                          <p:attrName>ppt_h</p:attrName>
                                        </p:attrNameLst>
                                      </p:cBhvr>
                                      <p:tavLst>
                                        <p:tav tm="0">
                                          <p:val>
                                            <p:fltVal val="0"/>
                                          </p:val>
                                        </p:tav>
                                        <p:tav tm="100000">
                                          <p:val>
                                            <p:strVal val="#ppt_h"/>
                                          </p:val>
                                        </p:tav>
                                      </p:tavLst>
                                    </p:anim>
                                    <p:anim calcmode="lin" valueType="num">
                                      <p:cBhvr>
                                        <p:cTn id="29" dur="1000" fill="hold"/>
                                        <p:tgtEl>
                                          <p:spTgt spid="19"/>
                                        </p:tgtEl>
                                        <p:attrNameLst>
                                          <p:attrName>style.rotation</p:attrName>
                                        </p:attrNameLst>
                                      </p:cBhvr>
                                      <p:tavLst>
                                        <p:tav tm="0">
                                          <p:val>
                                            <p:fltVal val="90"/>
                                          </p:val>
                                        </p:tav>
                                        <p:tav tm="100000">
                                          <p:val>
                                            <p:fltVal val="0"/>
                                          </p:val>
                                        </p:tav>
                                      </p:tavLst>
                                    </p:anim>
                                    <p:animEffect transition="in" filter="fade">
                                      <p:cBhvr>
                                        <p:cTn id="30" dur="1000"/>
                                        <p:tgtEl>
                                          <p:spTgt spid="19"/>
                                        </p:tgtEl>
                                      </p:cBhvr>
                                    </p:animEffect>
                                  </p:childTnLst>
                                </p:cTn>
                              </p:par>
                            </p:childTnLst>
                          </p:cTn>
                        </p:par>
                      </p:childTnLst>
                    </p:cTn>
                  </p:par>
                  <p:par>
                    <p:cTn id="31" fill="hold">
                      <p:stCondLst>
                        <p:cond delay="indefinite"/>
                      </p:stCondLst>
                      <p:childTnLst>
                        <p:par>
                          <p:cTn id="32" fill="hold">
                            <p:stCondLst>
                              <p:cond delay="0"/>
                            </p:stCondLst>
                            <p:childTnLst>
                              <p:par>
                                <p:cTn id="33" presetID="3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p:cTn id="35" dur="1000" fill="hold"/>
                                        <p:tgtEl>
                                          <p:spTgt spid="10"/>
                                        </p:tgtEl>
                                        <p:attrNameLst>
                                          <p:attrName>ppt_w</p:attrName>
                                        </p:attrNameLst>
                                      </p:cBhvr>
                                      <p:tavLst>
                                        <p:tav tm="0">
                                          <p:val>
                                            <p:fltVal val="0"/>
                                          </p:val>
                                        </p:tav>
                                        <p:tav tm="100000">
                                          <p:val>
                                            <p:strVal val="#ppt_w"/>
                                          </p:val>
                                        </p:tav>
                                      </p:tavLst>
                                    </p:anim>
                                    <p:anim calcmode="lin" valueType="num">
                                      <p:cBhvr>
                                        <p:cTn id="36" dur="1000" fill="hold"/>
                                        <p:tgtEl>
                                          <p:spTgt spid="10"/>
                                        </p:tgtEl>
                                        <p:attrNameLst>
                                          <p:attrName>ppt_h</p:attrName>
                                        </p:attrNameLst>
                                      </p:cBhvr>
                                      <p:tavLst>
                                        <p:tav tm="0">
                                          <p:val>
                                            <p:fltVal val="0"/>
                                          </p:val>
                                        </p:tav>
                                        <p:tav tm="100000">
                                          <p:val>
                                            <p:strVal val="#ppt_h"/>
                                          </p:val>
                                        </p:tav>
                                      </p:tavLst>
                                    </p:anim>
                                    <p:anim calcmode="lin" valueType="num">
                                      <p:cBhvr>
                                        <p:cTn id="37" dur="1000" fill="hold"/>
                                        <p:tgtEl>
                                          <p:spTgt spid="10"/>
                                        </p:tgtEl>
                                        <p:attrNameLst>
                                          <p:attrName>style.rotation</p:attrName>
                                        </p:attrNameLst>
                                      </p:cBhvr>
                                      <p:tavLst>
                                        <p:tav tm="0">
                                          <p:val>
                                            <p:fltVal val="90"/>
                                          </p:val>
                                        </p:tav>
                                        <p:tav tm="100000">
                                          <p:val>
                                            <p:fltVal val="0"/>
                                          </p:val>
                                        </p:tav>
                                      </p:tavLst>
                                    </p:anim>
                                    <p:animEffect transition="in" filter="fade">
                                      <p:cBhvr>
                                        <p:cTn id="38" dur="1000"/>
                                        <p:tgtEl>
                                          <p:spTgt spid="10"/>
                                        </p:tgtEl>
                                      </p:cBhvr>
                                    </p:animEffect>
                                  </p:childTnLst>
                                </p:cTn>
                              </p:par>
                              <p:par>
                                <p:cTn id="39" presetID="31" presetClass="entr" presetSubtype="0" fill="hold" nodeType="withEffect">
                                  <p:stCondLst>
                                    <p:cond delay="0"/>
                                  </p:stCondLst>
                                  <p:childTnLst>
                                    <p:set>
                                      <p:cBhvr>
                                        <p:cTn id="40" dur="1" fill="hold">
                                          <p:stCondLst>
                                            <p:cond delay="0"/>
                                          </p:stCondLst>
                                        </p:cTn>
                                        <p:tgtEl>
                                          <p:spTgt spid="7"/>
                                        </p:tgtEl>
                                        <p:attrNameLst>
                                          <p:attrName>style.visibility</p:attrName>
                                        </p:attrNameLst>
                                      </p:cBhvr>
                                      <p:to>
                                        <p:strVal val="visible"/>
                                      </p:to>
                                    </p:set>
                                    <p:anim calcmode="lin" valueType="num">
                                      <p:cBhvr>
                                        <p:cTn id="41" dur="1000" fill="hold"/>
                                        <p:tgtEl>
                                          <p:spTgt spid="7"/>
                                        </p:tgtEl>
                                        <p:attrNameLst>
                                          <p:attrName>ppt_w</p:attrName>
                                        </p:attrNameLst>
                                      </p:cBhvr>
                                      <p:tavLst>
                                        <p:tav tm="0">
                                          <p:val>
                                            <p:fltVal val="0"/>
                                          </p:val>
                                        </p:tav>
                                        <p:tav tm="100000">
                                          <p:val>
                                            <p:strVal val="#ppt_w"/>
                                          </p:val>
                                        </p:tav>
                                      </p:tavLst>
                                    </p:anim>
                                    <p:anim calcmode="lin" valueType="num">
                                      <p:cBhvr>
                                        <p:cTn id="42" dur="1000" fill="hold"/>
                                        <p:tgtEl>
                                          <p:spTgt spid="7"/>
                                        </p:tgtEl>
                                        <p:attrNameLst>
                                          <p:attrName>ppt_h</p:attrName>
                                        </p:attrNameLst>
                                      </p:cBhvr>
                                      <p:tavLst>
                                        <p:tav tm="0">
                                          <p:val>
                                            <p:fltVal val="0"/>
                                          </p:val>
                                        </p:tav>
                                        <p:tav tm="100000">
                                          <p:val>
                                            <p:strVal val="#ppt_h"/>
                                          </p:val>
                                        </p:tav>
                                      </p:tavLst>
                                    </p:anim>
                                    <p:anim calcmode="lin" valueType="num">
                                      <p:cBhvr>
                                        <p:cTn id="43" dur="1000" fill="hold"/>
                                        <p:tgtEl>
                                          <p:spTgt spid="7"/>
                                        </p:tgtEl>
                                        <p:attrNameLst>
                                          <p:attrName>style.rotation</p:attrName>
                                        </p:attrNameLst>
                                      </p:cBhvr>
                                      <p:tavLst>
                                        <p:tav tm="0">
                                          <p:val>
                                            <p:fltVal val="90"/>
                                          </p:val>
                                        </p:tav>
                                        <p:tav tm="100000">
                                          <p:val>
                                            <p:fltVal val="0"/>
                                          </p:val>
                                        </p:tav>
                                      </p:tavLst>
                                    </p:anim>
                                    <p:animEffect transition="in" filter="fade">
                                      <p:cBhvr>
                                        <p:cTn id="44" dur="1000"/>
                                        <p:tgtEl>
                                          <p:spTgt spid="7"/>
                                        </p:tgtEl>
                                      </p:cBhvr>
                                    </p:animEffect>
                                  </p:childTnLst>
                                </p:cTn>
                              </p:par>
                            </p:childTnLst>
                          </p:cTn>
                        </p:par>
                      </p:childTnLst>
                    </p:cTn>
                  </p:par>
                  <p:par>
                    <p:cTn id="45" fill="hold">
                      <p:stCondLst>
                        <p:cond delay="indefinite"/>
                      </p:stCondLst>
                      <p:childTnLst>
                        <p:par>
                          <p:cTn id="46" fill="hold">
                            <p:stCondLst>
                              <p:cond delay="0"/>
                            </p:stCondLst>
                            <p:childTnLst>
                              <p:par>
                                <p:cTn id="47" presetID="31" presetClass="entr" presetSubtype="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p:cTn id="49" dur="1000" fill="hold"/>
                                        <p:tgtEl>
                                          <p:spTgt spid="14"/>
                                        </p:tgtEl>
                                        <p:attrNameLst>
                                          <p:attrName>ppt_w</p:attrName>
                                        </p:attrNameLst>
                                      </p:cBhvr>
                                      <p:tavLst>
                                        <p:tav tm="0">
                                          <p:val>
                                            <p:fltVal val="0"/>
                                          </p:val>
                                        </p:tav>
                                        <p:tav tm="100000">
                                          <p:val>
                                            <p:strVal val="#ppt_w"/>
                                          </p:val>
                                        </p:tav>
                                      </p:tavLst>
                                    </p:anim>
                                    <p:anim calcmode="lin" valueType="num">
                                      <p:cBhvr>
                                        <p:cTn id="50" dur="1000" fill="hold"/>
                                        <p:tgtEl>
                                          <p:spTgt spid="14"/>
                                        </p:tgtEl>
                                        <p:attrNameLst>
                                          <p:attrName>ppt_h</p:attrName>
                                        </p:attrNameLst>
                                      </p:cBhvr>
                                      <p:tavLst>
                                        <p:tav tm="0">
                                          <p:val>
                                            <p:fltVal val="0"/>
                                          </p:val>
                                        </p:tav>
                                        <p:tav tm="100000">
                                          <p:val>
                                            <p:strVal val="#ppt_h"/>
                                          </p:val>
                                        </p:tav>
                                      </p:tavLst>
                                    </p:anim>
                                    <p:anim calcmode="lin" valueType="num">
                                      <p:cBhvr>
                                        <p:cTn id="51" dur="1000" fill="hold"/>
                                        <p:tgtEl>
                                          <p:spTgt spid="14"/>
                                        </p:tgtEl>
                                        <p:attrNameLst>
                                          <p:attrName>style.rotation</p:attrName>
                                        </p:attrNameLst>
                                      </p:cBhvr>
                                      <p:tavLst>
                                        <p:tav tm="0">
                                          <p:val>
                                            <p:fltVal val="90"/>
                                          </p:val>
                                        </p:tav>
                                        <p:tav tm="100000">
                                          <p:val>
                                            <p:fltVal val="0"/>
                                          </p:val>
                                        </p:tav>
                                      </p:tavLst>
                                    </p:anim>
                                    <p:animEffect transition="in" filter="fade">
                                      <p:cBhvr>
                                        <p:cTn id="52" dur="1000"/>
                                        <p:tgtEl>
                                          <p:spTgt spid="14"/>
                                        </p:tgtEl>
                                      </p:cBhvr>
                                    </p:animEffect>
                                  </p:childTnLst>
                                </p:cTn>
                              </p:par>
                              <p:par>
                                <p:cTn id="53" presetID="31" presetClass="entr" presetSubtype="0" fill="hold" nodeType="withEffect">
                                  <p:stCondLst>
                                    <p:cond delay="0"/>
                                  </p:stCondLst>
                                  <p:childTnLst>
                                    <p:set>
                                      <p:cBhvr>
                                        <p:cTn id="54" dur="1" fill="hold">
                                          <p:stCondLst>
                                            <p:cond delay="0"/>
                                          </p:stCondLst>
                                        </p:cTn>
                                        <p:tgtEl>
                                          <p:spTgt spid="11"/>
                                        </p:tgtEl>
                                        <p:attrNameLst>
                                          <p:attrName>style.visibility</p:attrName>
                                        </p:attrNameLst>
                                      </p:cBhvr>
                                      <p:to>
                                        <p:strVal val="visible"/>
                                      </p:to>
                                    </p:set>
                                    <p:anim calcmode="lin" valueType="num">
                                      <p:cBhvr>
                                        <p:cTn id="55" dur="1000" fill="hold"/>
                                        <p:tgtEl>
                                          <p:spTgt spid="11"/>
                                        </p:tgtEl>
                                        <p:attrNameLst>
                                          <p:attrName>ppt_w</p:attrName>
                                        </p:attrNameLst>
                                      </p:cBhvr>
                                      <p:tavLst>
                                        <p:tav tm="0">
                                          <p:val>
                                            <p:fltVal val="0"/>
                                          </p:val>
                                        </p:tav>
                                        <p:tav tm="100000">
                                          <p:val>
                                            <p:strVal val="#ppt_w"/>
                                          </p:val>
                                        </p:tav>
                                      </p:tavLst>
                                    </p:anim>
                                    <p:anim calcmode="lin" valueType="num">
                                      <p:cBhvr>
                                        <p:cTn id="56" dur="1000" fill="hold"/>
                                        <p:tgtEl>
                                          <p:spTgt spid="11"/>
                                        </p:tgtEl>
                                        <p:attrNameLst>
                                          <p:attrName>ppt_h</p:attrName>
                                        </p:attrNameLst>
                                      </p:cBhvr>
                                      <p:tavLst>
                                        <p:tav tm="0">
                                          <p:val>
                                            <p:fltVal val="0"/>
                                          </p:val>
                                        </p:tav>
                                        <p:tav tm="100000">
                                          <p:val>
                                            <p:strVal val="#ppt_h"/>
                                          </p:val>
                                        </p:tav>
                                      </p:tavLst>
                                    </p:anim>
                                    <p:anim calcmode="lin" valueType="num">
                                      <p:cBhvr>
                                        <p:cTn id="57" dur="1000" fill="hold"/>
                                        <p:tgtEl>
                                          <p:spTgt spid="11"/>
                                        </p:tgtEl>
                                        <p:attrNameLst>
                                          <p:attrName>style.rotation</p:attrName>
                                        </p:attrNameLst>
                                      </p:cBhvr>
                                      <p:tavLst>
                                        <p:tav tm="0">
                                          <p:val>
                                            <p:fltVal val="90"/>
                                          </p:val>
                                        </p:tav>
                                        <p:tav tm="100000">
                                          <p:val>
                                            <p:fltVal val="0"/>
                                          </p:val>
                                        </p:tav>
                                      </p:tavLst>
                                    </p:anim>
                                    <p:animEffect transition="in" filter="fade">
                                      <p:cBhvr>
                                        <p:cTn id="58" dur="1000"/>
                                        <p:tgtEl>
                                          <p:spTgt spid="11"/>
                                        </p:tgtEl>
                                      </p:cBhvr>
                                    </p:animEffect>
                                  </p:childTnLst>
                                </p:cTn>
                              </p:par>
                            </p:childTnLst>
                          </p:cTn>
                        </p:par>
                      </p:childTnLst>
                    </p:cTn>
                  </p:par>
                  <p:par>
                    <p:cTn id="59" fill="hold">
                      <p:stCondLst>
                        <p:cond delay="indefinite"/>
                      </p:stCondLst>
                      <p:childTnLst>
                        <p:par>
                          <p:cTn id="60" fill="hold">
                            <p:stCondLst>
                              <p:cond delay="0"/>
                            </p:stCondLst>
                            <p:childTnLst>
                              <p:par>
                                <p:cTn id="61" presetID="6" presetClass="entr" presetSubtype="16" fill="hold" grpId="0" nodeType="click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circle(in)">
                                      <p:cBhvr>
                                        <p:cTn id="63" dur="2000"/>
                                        <p:tgtEl>
                                          <p:spTgt spid="20"/>
                                        </p:tgtEl>
                                      </p:cBhvr>
                                    </p:animEffect>
                                  </p:childTnLst>
                                </p:cTn>
                              </p:par>
                            </p:childTnLst>
                          </p:cTn>
                        </p:par>
                      </p:childTnLst>
                    </p:cTn>
                  </p:par>
                  <p:par>
                    <p:cTn id="64" fill="hold">
                      <p:stCondLst>
                        <p:cond delay="indefinite"/>
                      </p:stCondLst>
                      <p:childTnLst>
                        <p:par>
                          <p:cTn id="65" fill="hold">
                            <p:stCondLst>
                              <p:cond delay="0"/>
                            </p:stCondLst>
                            <p:childTnLst>
                              <p:par>
                                <p:cTn id="66" presetID="31" presetClass="entr" presetSubtype="0" fill="hold" nodeType="clickEffect">
                                  <p:stCondLst>
                                    <p:cond delay="0"/>
                                  </p:stCondLst>
                                  <p:childTnLst>
                                    <p:set>
                                      <p:cBhvr>
                                        <p:cTn id="67" dur="1" fill="hold">
                                          <p:stCondLst>
                                            <p:cond delay="0"/>
                                          </p:stCondLst>
                                        </p:cTn>
                                        <p:tgtEl>
                                          <p:spTgt spid="15"/>
                                        </p:tgtEl>
                                        <p:attrNameLst>
                                          <p:attrName>style.visibility</p:attrName>
                                        </p:attrNameLst>
                                      </p:cBhvr>
                                      <p:to>
                                        <p:strVal val="visible"/>
                                      </p:to>
                                    </p:set>
                                    <p:anim calcmode="lin" valueType="num">
                                      <p:cBhvr>
                                        <p:cTn id="68" dur="1000" fill="hold"/>
                                        <p:tgtEl>
                                          <p:spTgt spid="15"/>
                                        </p:tgtEl>
                                        <p:attrNameLst>
                                          <p:attrName>ppt_w</p:attrName>
                                        </p:attrNameLst>
                                      </p:cBhvr>
                                      <p:tavLst>
                                        <p:tav tm="0">
                                          <p:val>
                                            <p:fltVal val="0"/>
                                          </p:val>
                                        </p:tav>
                                        <p:tav tm="100000">
                                          <p:val>
                                            <p:strVal val="#ppt_w"/>
                                          </p:val>
                                        </p:tav>
                                      </p:tavLst>
                                    </p:anim>
                                    <p:anim calcmode="lin" valueType="num">
                                      <p:cBhvr>
                                        <p:cTn id="69" dur="1000" fill="hold"/>
                                        <p:tgtEl>
                                          <p:spTgt spid="15"/>
                                        </p:tgtEl>
                                        <p:attrNameLst>
                                          <p:attrName>ppt_h</p:attrName>
                                        </p:attrNameLst>
                                      </p:cBhvr>
                                      <p:tavLst>
                                        <p:tav tm="0">
                                          <p:val>
                                            <p:fltVal val="0"/>
                                          </p:val>
                                        </p:tav>
                                        <p:tav tm="100000">
                                          <p:val>
                                            <p:strVal val="#ppt_h"/>
                                          </p:val>
                                        </p:tav>
                                      </p:tavLst>
                                    </p:anim>
                                    <p:anim calcmode="lin" valueType="num">
                                      <p:cBhvr>
                                        <p:cTn id="70" dur="1000" fill="hold"/>
                                        <p:tgtEl>
                                          <p:spTgt spid="15"/>
                                        </p:tgtEl>
                                        <p:attrNameLst>
                                          <p:attrName>style.rotation</p:attrName>
                                        </p:attrNameLst>
                                      </p:cBhvr>
                                      <p:tavLst>
                                        <p:tav tm="0">
                                          <p:val>
                                            <p:fltVal val="90"/>
                                          </p:val>
                                        </p:tav>
                                        <p:tav tm="100000">
                                          <p:val>
                                            <p:fltVal val="0"/>
                                          </p:val>
                                        </p:tav>
                                      </p:tavLst>
                                    </p:anim>
                                    <p:animEffect transition="in" filter="fade">
                                      <p:cBhvr>
                                        <p:cTn id="71" dur="1000"/>
                                        <p:tgtEl>
                                          <p:spTgt spid="15"/>
                                        </p:tgtEl>
                                      </p:cBhvr>
                                    </p:animEffect>
                                  </p:childTnLst>
                                </p:cTn>
                              </p:par>
                              <p:par>
                                <p:cTn id="72" presetID="31" presetClass="entr" presetSubtype="0" fill="hold" grpId="0" nodeType="withEffect">
                                  <p:stCondLst>
                                    <p:cond delay="0"/>
                                  </p:stCondLst>
                                  <p:childTnLst>
                                    <p:set>
                                      <p:cBhvr>
                                        <p:cTn id="73" dur="1" fill="hold">
                                          <p:stCondLst>
                                            <p:cond delay="0"/>
                                          </p:stCondLst>
                                        </p:cTn>
                                        <p:tgtEl>
                                          <p:spTgt spid="16"/>
                                        </p:tgtEl>
                                        <p:attrNameLst>
                                          <p:attrName>style.visibility</p:attrName>
                                        </p:attrNameLst>
                                      </p:cBhvr>
                                      <p:to>
                                        <p:strVal val="visible"/>
                                      </p:to>
                                    </p:set>
                                    <p:anim calcmode="lin" valueType="num">
                                      <p:cBhvr>
                                        <p:cTn id="74" dur="1000" fill="hold"/>
                                        <p:tgtEl>
                                          <p:spTgt spid="16"/>
                                        </p:tgtEl>
                                        <p:attrNameLst>
                                          <p:attrName>ppt_w</p:attrName>
                                        </p:attrNameLst>
                                      </p:cBhvr>
                                      <p:tavLst>
                                        <p:tav tm="0">
                                          <p:val>
                                            <p:fltVal val="0"/>
                                          </p:val>
                                        </p:tav>
                                        <p:tav tm="100000">
                                          <p:val>
                                            <p:strVal val="#ppt_w"/>
                                          </p:val>
                                        </p:tav>
                                      </p:tavLst>
                                    </p:anim>
                                    <p:anim calcmode="lin" valueType="num">
                                      <p:cBhvr>
                                        <p:cTn id="75" dur="1000" fill="hold"/>
                                        <p:tgtEl>
                                          <p:spTgt spid="16"/>
                                        </p:tgtEl>
                                        <p:attrNameLst>
                                          <p:attrName>ppt_h</p:attrName>
                                        </p:attrNameLst>
                                      </p:cBhvr>
                                      <p:tavLst>
                                        <p:tav tm="0">
                                          <p:val>
                                            <p:fltVal val="0"/>
                                          </p:val>
                                        </p:tav>
                                        <p:tav tm="100000">
                                          <p:val>
                                            <p:strVal val="#ppt_h"/>
                                          </p:val>
                                        </p:tav>
                                      </p:tavLst>
                                    </p:anim>
                                    <p:anim calcmode="lin" valueType="num">
                                      <p:cBhvr>
                                        <p:cTn id="76" dur="1000" fill="hold"/>
                                        <p:tgtEl>
                                          <p:spTgt spid="16"/>
                                        </p:tgtEl>
                                        <p:attrNameLst>
                                          <p:attrName>style.rotation</p:attrName>
                                        </p:attrNameLst>
                                      </p:cBhvr>
                                      <p:tavLst>
                                        <p:tav tm="0">
                                          <p:val>
                                            <p:fltVal val="90"/>
                                          </p:val>
                                        </p:tav>
                                        <p:tav tm="100000">
                                          <p:val>
                                            <p:fltVal val="0"/>
                                          </p:val>
                                        </p:tav>
                                      </p:tavLst>
                                    </p:anim>
                                    <p:animEffect transition="in" filter="fade">
                                      <p:cBhvr>
                                        <p:cTn id="77" dur="1000"/>
                                        <p:tgtEl>
                                          <p:spTgt spid="16"/>
                                        </p:tgtEl>
                                      </p:cBhvr>
                                    </p:animEffect>
                                  </p:childTnLst>
                                </p:cTn>
                              </p:par>
                            </p:childTnLst>
                          </p:cTn>
                        </p:par>
                      </p:childTnLst>
                    </p:cTn>
                  </p:par>
                  <p:par>
                    <p:cTn id="78" fill="hold">
                      <p:stCondLst>
                        <p:cond delay="indefinite"/>
                      </p:stCondLst>
                      <p:childTnLst>
                        <p:par>
                          <p:cTn id="79" fill="hold">
                            <p:stCondLst>
                              <p:cond delay="0"/>
                            </p:stCondLst>
                            <p:childTnLst>
                              <p:par>
                                <p:cTn id="80" presetID="6" presetClass="entr" presetSubtype="16" fill="hold" grpId="0" nodeType="clickEffect">
                                  <p:stCondLst>
                                    <p:cond delay="0"/>
                                  </p:stCondLst>
                                  <p:childTnLst>
                                    <p:set>
                                      <p:cBhvr>
                                        <p:cTn id="81" dur="1" fill="hold">
                                          <p:stCondLst>
                                            <p:cond delay="0"/>
                                          </p:stCondLst>
                                        </p:cTn>
                                        <p:tgtEl>
                                          <p:spTgt spid="21"/>
                                        </p:tgtEl>
                                        <p:attrNameLst>
                                          <p:attrName>style.visibility</p:attrName>
                                        </p:attrNameLst>
                                      </p:cBhvr>
                                      <p:to>
                                        <p:strVal val="visible"/>
                                      </p:to>
                                    </p:set>
                                    <p:animEffect transition="in" filter="circle(in)">
                                      <p:cBhvr>
                                        <p:cTn id="82"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4" grpId="0"/>
      <p:bldP spid="16" grpId="0"/>
      <p:bldP spid="20" grpId="0" animBg="1"/>
      <p:bldP spid="2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sz="3200" b="1" dirty="0"/>
              <a:t>Why is software development so difficult?</a:t>
            </a:r>
            <a:endParaRPr lang="tr-TR" sz="3200" dirty="0"/>
          </a:p>
        </p:txBody>
      </p:sp>
      <p:sp>
        <p:nvSpPr>
          <p:cNvPr id="5" name="Content Placeholder 4"/>
          <p:cNvSpPr>
            <a:spLocks noGrp="1"/>
          </p:cNvSpPr>
          <p:nvPr>
            <p:ph sz="half" idx="1"/>
          </p:nvPr>
        </p:nvSpPr>
        <p:spPr>
          <a:xfrm>
            <a:off x="179512" y="1124744"/>
            <a:ext cx="8640960" cy="5328592"/>
          </a:xfrm>
        </p:spPr>
        <p:txBody>
          <a:bodyPr>
            <a:normAutofit/>
          </a:bodyPr>
          <a:lstStyle/>
          <a:p>
            <a:r>
              <a:rPr lang="tr-TR" dirty="0"/>
              <a:t>Communication</a:t>
            </a:r>
          </a:p>
          <a:p>
            <a:pPr lvl="1"/>
            <a:r>
              <a:rPr lang="tr-TR" dirty="0" smtClean="0"/>
              <a:t>Between </a:t>
            </a:r>
            <a:r>
              <a:rPr lang="tr-TR" dirty="0"/>
              <a:t>customer </a:t>
            </a:r>
            <a:r>
              <a:rPr lang="tr-TR" dirty="0" err="1" smtClean="0"/>
              <a:t>and</a:t>
            </a:r>
            <a:r>
              <a:rPr lang="tr-TR" dirty="0" smtClean="0"/>
              <a:t> </a:t>
            </a:r>
            <a:r>
              <a:rPr lang="tr-TR" dirty="0" err="1" smtClean="0"/>
              <a:t>developer</a:t>
            </a:r>
            <a:endParaRPr lang="tr-TR" dirty="0" smtClean="0"/>
          </a:p>
          <a:p>
            <a:pPr lvl="1"/>
            <a:r>
              <a:rPr lang="tr-TR" dirty="0" err="1" smtClean="0"/>
              <a:t>Within</a:t>
            </a:r>
            <a:r>
              <a:rPr lang="tr-TR" dirty="0" smtClean="0"/>
              <a:t> </a:t>
            </a:r>
            <a:r>
              <a:rPr lang="tr-TR" dirty="0" err="1"/>
              <a:t>development</a:t>
            </a:r>
            <a:r>
              <a:rPr lang="tr-TR" dirty="0"/>
              <a:t> </a:t>
            </a:r>
            <a:r>
              <a:rPr lang="tr-TR" dirty="0" err="1" smtClean="0"/>
              <a:t>team</a:t>
            </a:r>
            <a:endParaRPr lang="tr-TR" dirty="0" smtClean="0"/>
          </a:p>
          <a:p>
            <a:r>
              <a:rPr lang="tr-TR" dirty="0"/>
              <a:t>Project </a:t>
            </a:r>
            <a:r>
              <a:rPr lang="tr-TR" dirty="0" err="1"/>
              <a:t>characteristics</a:t>
            </a:r>
            <a:endParaRPr lang="tr-TR" dirty="0"/>
          </a:p>
          <a:p>
            <a:pPr lvl="1"/>
            <a:r>
              <a:rPr lang="tr-TR" dirty="0" err="1" smtClean="0"/>
              <a:t>Advancing</a:t>
            </a:r>
            <a:r>
              <a:rPr lang="tr-TR" dirty="0" smtClean="0"/>
              <a:t> </a:t>
            </a:r>
            <a:r>
              <a:rPr lang="tr-TR" dirty="0" err="1"/>
              <a:t>t</a:t>
            </a:r>
            <a:r>
              <a:rPr lang="tr-TR" dirty="0" err="1" smtClean="0"/>
              <a:t>echnology</a:t>
            </a:r>
            <a:endParaRPr lang="tr-TR" dirty="0" smtClean="0"/>
          </a:p>
          <a:p>
            <a:pPr lvl="1"/>
            <a:r>
              <a:rPr lang="tr-TR" dirty="0" err="1" smtClean="0"/>
              <a:t>Changing</a:t>
            </a:r>
            <a:r>
              <a:rPr lang="tr-TR" dirty="0" smtClean="0"/>
              <a:t> </a:t>
            </a:r>
            <a:r>
              <a:rPr lang="tr-TR" dirty="0" err="1" smtClean="0"/>
              <a:t>requirements</a:t>
            </a:r>
            <a:endParaRPr lang="tr-TR" dirty="0" smtClean="0"/>
          </a:p>
          <a:p>
            <a:r>
              <a:rPr lang="tr-TR" dirty="0" err="1"/>
              <a:t>Personnel</a:t>
            </a:r>
            <a:r>
              <a:rPr lang="tr-TR" dirty="0"/>
              <a:t> </a:t>
            </a:r>
            <a:r>
              <a:rPr lang="tr-TR" dirty="0" err="1" smtClean="0"/>
              <a:t>characteristics</a:t>
            </a:r>
            <a:endParaRPr lang="tr-TR" dirty="0" smtClean="0"/>
          </a:p>
          <a:p>
            <a:pPr lvl="1"/>
            <a:r>
              <a:rPr lang="tr-TR" dirty="0" err="1" smtClean="0"/>
              <a:t>Personnel</a:t>
            </a:r>
            <a:r>
              <a:rPr lang="tr-TR" dirty="0" smtClean="0"/>
              <a:t> </a:t>
            </a:r>
            <a:r>
              <a:rPr lang="tr-TR" dirty="0" err="1" smtClean="0"/>
              <a:t>variability</a:t>
            </a:r>
            <a:r>
              <a:rPr lang="tr-TR" dirty="0" smtClean="0"/>
              <a:t> </a:t>
            </a:r>
            <a:endParaRPr lang="tr-TR" dirty="0"/>
          </a:p>
          <a:p>
            <a:pPr lvl="1"/>
            <a:r>
              <a:rPr lang="tr-TR" dirty="0" smtClean="0"/>
              <a:t>High </a:t>
            </a:r>
            <a:r>
              <a:rPr lang="tr-TR" dirty="0" err="1" smtClean="0"/>
              <a:t>turnover</a:t>
            </a:r>
            <a:endParaRPr lang="tr-TR" dirty="0"/>
          </a:p>
          <a:p>
            <a:r>
              <a:rPr lang="tr-TR" dirty="0" err="1"/>
              <a:t>Facilities</a:t>
            </a:r>
            <a:r>
              <a:rPr lang="tr-TR" dirty="0"/>
              <a:t> </a:t>
            </a:r>
            <a:r>
              <a:rPr lang="tr-TR" dirty="0" err="1"/>
              <a:t>and</a:t>
            </a:r>
            <a:r>
              <a:rPr lang="tr-TR" dirty="0"/>
              <a:t> </a:t>
            </a:r>
            <a:r>
              <a:rPr lang="tr-TR" dirty="0" err="1" smtClean="0"/>
              <a:t>resources</a:t>
            </a:r>
            <a:endParaRPr lang="tr-TR" dirty="0" smtClean="0"/>
          </a:p>
          <a:p>
            <a:r>
              <a:rPr lang="tr-TR" dirty="0"/>
              <a:t>Management </a:t>
            </a:r>
            <a:r>
              <a:rPr lang="tr-TR" dirty="0" err="1"/>
              <a:t>issues</a:t>
            </a:r>
            <a:endParaRPr lang="tr-TR" dirty="0"/>
          </a:p>
          <a:p>
            <a:endParaRPr lang="tr-TR" dirty="0"/>
          </a:p>
          <a:p>
            <a:endParaRPr lang="tr-TR" dirty="0"/>
          </a:p>
          <a:p>
            <a:pPr lvl="1"/>
            <a:endParaRPr lang="tr-TR" dirty="0"/>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19</a:t>
            </a:fld>
            <a:endParaRPr lang="en-US" dirty="0"/>
          </a:p>
        </p:txBody>
      </p:sp>
      <p:sp>
        <p:nvSpPr>
          <p:cNvPr id="3" name="Footer Placeholder 2"/>
          <p:cNvSpPr>
            <a:spLocks noGrp="1"/>
          </p:cNvSpPr>
          <p:nvPr>
            <p:ph type="ftr" sz="quarter" idx="11"/>
          </p:nvPr>
        </p:nvSpPr>
        <p:spPr/>
        <p:txBody>
          <a:bodyPr/>
          <a:lstStyle/>
          <a:p>
            <a:r>
              <a:rPr lang="en-US" smtClean="0"/>
              <a:t>Introduction</a:t>
            </a:r>
            <a:endParaRPr lang="en-US" dirty="0"/>
          </a:p>
        </p:txBody>
      </p:sp>
    </p:spTree>
    <p:extLst>
      <p:ext uri="{BB962C8B-B14F-4D97-AF65-F5344CB8AC3E}">
        <p14:creationId xmlns:p14="http://schemas.microsoft.com/office/powerpoint/2010/main" val="6561582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smtClean="0"/>
              <a:t>Course - Introduction</a:t>
            </a:r>
            <a:endParaRPr lang="tr-TR" dirty="0"/>
          </a:p>
        </p:txBody>
      </p:sp>
      <p:sp>
        <p:nvSpPr>
          <p:cNvPr id="3" name="Content Placeholder 2"/>
          <p:cNvSpPr>
            <a:spLocks noGrp="1"/>
          </p:cNvSpPr>
          <p:nvPr>
            <p:ph idx="1"/>
          </p:nvPr>
        </p:nvSpPr>
        <p:spPr>
          <a:xfrm>
            <a:off x="107504" y="1052736"/>
            <a:ext cx="8928992" cy="2304256"/>
          </a:xfrm>
        </p:spPr>
        <p:txBody>
          <a:bodyPr>
            <a:normAutofit/>
          </a:bodyPr>
          <a:lstStyle/>
          <a:p>
            <a:r>
              <a:rPr lang="tr-TR" dirty="0" smtClean="0"/>
              <a:t>BLG411E – Software Engineering</a:t>
            </a:r>
          </a:p>
          <a:p>
            <a:pPr lvl="1"/>
            <a:r>
              <a:rPr lang="tr-TR" dirty="0" smtClean="0"/>
              <a:t>İTÜ Credits     : 3-0-0</a:t>
            </a:r>
          </a:p>
          <a:p>
            <a:pPr lvl="1"/>
            <a:r>
              <a:rPr lang="tr-TR" dirty="0" smtClean="0"/>
              <a:t>ECTS Credits  : 7,5</a:t>
            </a:r>
          </a:p>
          <a:p>
            <a:pPr lvl="1"/>
            <a:r>
              <a:rPr lang="tr-TR" dirty="0" smtClean="0"/>
              <a:t>Course Web Site : </a:t>
            </a:r>
            <a:r>
              <a:rPr lang="tr-TR" dirty="0" smtClean="0">
                <a:hlinkClick r:id="rId3"/>
              </a:rPr>
              <a:t>www.ninova.itu.edu.tr</a:t>
            </a:r>
            <a:endParaRPr lang="tr-TR" dirty="0" smtClean="0"/>
          </a:p>
          <a:p>
            <a:pPr lvl="2"/>
            <a:r>
              <a:rPr lang="tr-TR" dirty="0" smtClean="0"/>
              <a:t>Lecture notes, announcements, report templates and examples, tools, etc.</a:t>
            </a:r>
          </a:p>
        </p:txBody>
      </p:sp>
      <p:sp>
        <p:nvSpPr>
          <p:cNvPr id="5" name="Slide Number Placeholder 4"/>
          <p:cNvSpPr>
            <a:spLocks noGrp="1"/>
          </p:cNvSpPr>
          <p:nvPr>
            <p:ph type="sldNum" sz="quarter" idx="12"/>
          </p:nvPr>
        </p:nvSpPr>
        <p:spPr/>
        <p:txBody>
          <a:bodyPr/>
          <a:lstStyle/>
          <a:p>
            <a:r>
              <a:rPr lang="tr-TR" dirty="0" smtClean="0"/>
              <a:t>1.</a:t>
            </a:r>
            <a:fld id="{FA84A37A-AFC2-4A01-80A1-FC20F2C0D5BB}" type="slidenum">
              <a:rPr lang="en-US" smtClean="0"/>
              <a:pPr/>
              <a:t>2</a:t>
            </a:fld>
            <a:endParaRPr lang="en-US" dirty="0"/>
          </a:p>
        </p:txBody>
      </p:sp>
      <p:graphicFrame>
        <p:nvGraphicFramePr>
          <p:cNvPr id="6" name="Content Placeholder 4"/>
          <p:cNvGraphicFramePr>
            <a:graphicFrameLocks/>
          </p:cNvGraphicFramePr>
          <p:nvPr>
            <p:extLst>
              <p:ext uri="{D42A27DB-BD31-4B8C-83A1-F6EECF244321}">
                <p14:modId xmlns:p14="http://schemas.microsoft.com/office/powerpoint/2010/main" val="2487139502"/>
              </p:ext>
            </p:extLst>
          </p:nvPr>
        </p:nvGraphicFramePr>
        <p:xfrm>
          <a:off x="107504" y="3416170"/>
          <a:ext cx="8928099" cy="3017520"/>
        </p:xfrm>
        <a:graphic>
          <a:graphicData uri="http://schemas.openxmlformats.org/drawingml/2006/table">
            <a:tbl>
              <a:tblPr firstRow="1" bandRow="1">
                <a:tableStyleId>{8A107856-5554-42FB-B03E-39F5DBC370BA}</a:tableStyleId>
              </a:tblPr>
              <a:tblGrid>
                <a:gridCol w="2376264">
                  <a:extLst>
                    <a:ext uri="{9D8B030D-6E8A-4147-A177-3AD203B41FA5}">
                      <a16:colId xmlns:a16="http://schemas.microsoft.com/office/drawing/2014/main" val="20000"/>
                    </a:ext>
                  </a:extLst>
                </a:gridCol>
                <a:gridCol w="3240360">
                  <a:extLst>
                    <a:ext uri="{9D8B030D-6E8A-4147-A177-3AD203B41FA5}">
                      <a16:colId xmlns:a16="http://schemas.microsoft.com/office/drawing/2014/main" val="20001"/>
                    </a:ext>
                  </a:extLst>
                </a:gridCol>
                <a:gridCol w="3311475">
                  <a:extLst>
                    <a:ext uri="{9D8B030D-6E8A-4147-A177-3AD203B41FA5}">
                      <a16:colId xmlns:a16="http://schemas.microsoft.com/office/drawing/2014/main" val="20002"/>
                    </a:ext>
                  </a:extLst>
                </a:gridCol>
              </a:tblGrid>
              <a:tr h="325959">
                <a:tc gridSpan="3">
                  <a:txBody>
                    <a:bodyPr/>
                    <a:lstStyle/>
                    <a:p>
                      <a:pPr algn="ctr"/>
                      <a:r>
                        <a:rPr lang="tr-TR" b="1" dirty="0" smtClean="0"/>
                        <a:t>2017-2018</a:t>
                      </a:r>
                      <a:r>
                        <a:rPr lang="tr-TR" b="1" baseline="0" dirty="0" smtClean="0"/>
                        <a:t> </a:t>
                      </a:r>
                      <a:r>
                        <a:rPr lang="tr-TR" b="1" dirty="0" smtClean="0"/>
                        <a:t>Fall Semester</a:t>
                      </a:r>
                      <a:endParaRPr lang="tr-TR" b="1" dirty="0"/>
                    </a:p>
                  </a:txBody>
                  <a:tcPr/>
                </a:tc>
                <a:tc hMerge="1">
                  <a:txBody>
                    <a:bodyPr/>
                    <a:lstStyle/>
                    <a:p>
                      <a:endParaRPr lang="tr-TR" dirty="0"/>
                    </a:p>
                  </a:txBody>
                  <a:tcPr/>
                </a:tc>
                <a:tc hMerge="1">
                  <a:txBody>
                    <a:bodyPr/>
                    <a:lstStyle/>
                    <a:p>
                      <a:endParaRPr lang="tr-TR" dirty="0"/>
                    </a:p>
                  </a:txBody>
                  <a:tcPr/>
                </a:tc>
                <a:extLst>
                  <a:ext uri="{0D108BD9-81ED-4DB2-BD59-A6C34878D82A}">
                    <a16:rowId xmlns:a16="http://schemas.microsoft.com/office/drawing/2014/main" val="10000"/>
                  </a:ext>
                </a:extLst>
              </a:tr>
              <a:tr h="325959">
                <a:tc>
                  <a:txBody>
                    <a:bodyPr/>
                    <a:lstStyle/>
                    <a:p>
                      <a:endParaRPr lang="tr-TR" b="1" dirty="0"/>
                    </a:p>
                  </a:txBody>
                  <a:tcPr/>
                </a:tc>
                <a:tc>
                  <a:txBody>
                    <a:bodyPr/>
                    <a:lstStyle/>
                    <a:p>
                      <a:r>
                        <a:rPr lang="tr-TR" b="1" dirty="0" smtClean="0"/>
                        <a:t>CRN13329</a:t>
                      </a:r>
                      <a:endParaRPr lang="tr-TR" b="1" dirty="0"/>
                    </a:p>
                  </a:txBody>
                  <a:tcPr/>
                </a:tc>
                <a:tc>
                  <a:txBody>
                    <a:bodyPr/>
                    <a:lstStyle/>
                    <a:p>
                      <a:r>
                        <a:rPr lang="tr-TR" b="1" smtClean="0"/>
                        <a:t>CRN13330</a:t>
                      </a:r>
                      <a:endParaRPr lang="tr-TR" b="1" dirty="0"/>
                    </a:p>
                  </a:txBody>
                  <a:tcPr/>
                </a:tc>
                <a:extLst>
                  <a:ext uri="{0D108BD9-81ED-4DB2-BD59-A6C34878D82A}">
                    <a16:rowId xmlns:a16="http://schemas.microsoft.com/office/drawing/2014/main" val="10001"/>
                  </a:ext>
                </a:extLst>
              </a:tr>
              <a:tr h="570429">
                <a:tc>
                  <a:txBody>
                    <a:bodyPr/>
                    <a:lstStyle/>
                    <a:p>
                      <a:r>
                        <a:rPr lang="tr-TR" b="1" dirty="0" smtClean="0"/>
                        <a:t>Instructor</a:t>
                      </a:r>
                      <a:endParaRPr lang="tr-TR" b="1" dirty="0"/>
                    </a:p>
                  </a:txBody>
                  <a:tcPr/>
                </a:tc>
                <a:tc>
                  <a:txBody>
                    <a:bodyPr/>
                    <a:lstStyle/>
                    <a:p>
                      <a:r>
                        <a:rPr lang="tr-TR" dirty="0" smtClean="0"/>
                        <a:t>As</a:t>
                      </a:r>
                      <a:r>
                        <a:rPr lang="en-US" dirty="0" smtClean="0"/>
                        <a:t>s</a:t>
                      </a:r>
                      <a:r>
                        <a:rPr lang="tr-TR" dirty="0" err="1" smtClean="0"/>
                        <a:t>oc.</a:t>
                      </a:r>
                      <a:r>
                        <a:rPr lang="tr-TR" baseline="0" dirty="0" err="1" smtClean="0"/>
                        <a:t>Pr</a:t>
                      </a:r>
                      <a:r>
                        <a:rPr lang="en-US" baseline="0" dirty="0" smtClean="0"/>
                        <a:t>of</a:t>
                      </a:r>
                      <a:r>
                        <a:rPr lang="tr-TR" baseline="0" dirty="0" smtClean="0"/>
                        <a:t>.</a:t>
                      </a:r>
                      <a:r>
                        <a:rPr lang="tr-TR" dirty="0" smtClean="0"/>
                        <a:t>Dr.</a:t>
                      </a:r>
                      <a:r>
                        <a:rPr lang="tr-TR" baseline="0" dirty="0" smtClean="0"/>
                        <a:t>A.Cüneyd TANTUĞ</a:t>
                      </a:r>
                    </a:p>
                    <a:p>
                      <a:r>
                        <a:rPr lang="tr-TR" baseline="0" dirty="0" smtClean="0">
                          <a:hlinkClick r:id="rId4"/>
                        </a:rPr>
                        <a:t>www.tantug.com</a:t>
                      </a:r>
                      <a:endParaRPr lang="tr-TR" baseline="0" dirty="0" smtClean="0"/>
                    </a:p>
                  </a:txBody>
                  <a:tcPr/>
                </a:tc>
                <a:tc>
                  <a:txBody>
                    <a:bodyPr/>
                    <a:lstStyle/>
                    <a:p>
                      <a:r>
                        <a:rPr lang="tr-TR" dirty="0" smtClean="0"/>
                        <a:t>A</a:t>
                      </a:r>
                      <a:r>
                        <a:rPr lang="en-US" dirty="0" smtClean="0"/>
                        <a:t>s</a:t>
                      </a:r>
                      <a:r>
                        <a:rPr lang="tr-TR" dirty="0" smtClean="0"/>
                        <a:t>st.</a:t>
                      </a:r>
                      <a:r>
                        <a:rPr lang="tr-TR" baseline="0" dirty="0" smtClean="0"/>
                        <a:t>Pr</a:t>
                      </a:r>
                      <a:r>
                        <a:rPr lang="en-US" baseline="0" dirty="0" smtClean="0"/>
                        <a:t>of</a:t>
                      </a:r>
                      <a:r>
                        <a:rPr lang="tr-TR" baseline="0" dirty="0" smtClean="0"/>
                        <a:t>.</a:t>
                      </a:r>
                      <a:r>
                        <a:rPr lang="tr-TR" dirty="0" smtClean="0"/>
                        <a:t>Dr.</a:t>
                      </a:r>
                      <a:r>
                        <a:rPr lang="tr-TR" baseline="0" dirty="0" smtClean="0"/>
                        <a:t> Ayse TOSUN</a:t>
                      </a:r>
                    </a:p>
                    <a:p>
                      <a:r>
                        <a:rPr lang="tr-TR" baseline="0" dirty="0" smtClean="0"/>
                        <a:t>web.itu.edu.tr/~</a:t>
                      </a:r>
                      <a:r>
                        <a:rPr lang="tr-TR" baseline="0" dirty="0" err="1" smtClean="0"/>
                        <a:t>tosunay</a:t>
                      </a:r>
                      <a:endParaRPr lang="tr-TR" baseline="0" dirty="0" smtClean="0"/>
                    </a:p>
                  </a:txBody>
                  <a:tcPr/>
                </a:tc>
                <a:extLst>
                  <a:ext uri="{0D108BD9-81ED-4DB2-BD59-A6C34878D82A}">
                    <a16:rowId xmlns:a16="http://schemas.microsoft.com/office/drawing/2014/main" val="10002"/>
                  </a:ext>
                </a:extLst>
              </a:tr>
              <a:tr h="325959">
                <a:tc>
                  <a:txBody>
                    <a:bodyPr/>
                    <a:lstStyle/>
                    <a:p>
                      <a:r>
                        <a:rPr lang="tr-TR" b="1" dirty="0" smtClean="0"/>
                        <a:t>Office</a:t>
                      </a:r>
                      <a:endParaRPr lang="tr-TR" b="1" dirty="0"/>
                    </a:p>
                  </a:txBody>
                  <a:tcPr/>
                </a:tc>
                <a:tc>
                  <a:txBody>
                    <a:bodyPr/>
                    <a:lstStyle/>
                    <a:p>
                      <a:r>
                        <a:rPr lang="en-US" dirty="0" smtClean="0"/>
                        <a:t>3309</a:t>
                      </a:r>
                      <a:endParaRPr lang="tr-TR" dirty="0"/>
                    </a:p>
                  </a:txBody>
                  <a:tcPr/>
                </a:tc>
                <a:tc>
                  <a:txBody>
                    <a:bodyPr/>
                    <a:lstStyle/>
                    <a:p>
                      <a:r>
                        <a:rPr lang="tr-TR" dirty="0" smtClean="0"/>
                        <a:t>2220</a:t>
                      </a:r>
                      <a:endParaRPr lang="tr-TR" dirty="0"/>
                    </a:p>
                  </a:txBody>
                  <a:tcPr/>
                </a:tc>
                <a:extLst>
                  <a:ext uri="{0D108BD9-81ED-4DB2-BD59-A6C34878D82A}">
                    <a16:rowId xmlns:a16="http://schemas.microsoft.com/office/drawing/2014/main" val="10003"/>
                  </a:ext>
                </a:extLst>
              </a:tr>
              <a:tr h="325959">
                <a:tc>
                  <a:txBody>
                    <a:bodyPr/>
                    <a:lstStyle/>
                    <a:p>
                      <a:r>
                        <a:rPr lang="tr-TR" b="1" dirty="0" smtClean="0"/>
                        <a:t>Office Hours</a:t>
                      </a:r>
                      <a:endParaRPr lang="tr-TR" b="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tr-TR" dirty="0" smtClean="0"/>
                        <a:t>Thursday</a:t>
                      </a:r>
                      <a:r>
                        <a:rPr lang="tr-TR" smtClean="0"/>
                        <a:t>,</a:t>
                      </a:r>
                      <a:r>
                        <a:rPr lang="tr-TR" baseline="0" smtClean="0"/>
                        <a:t> 15:00-16:00</a:t>
                      </a:r>
                      <a:endParaRPr lang="tr-TR"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tr-TR" dirty="0" smtClean="0"/>
                        <a:t>Tuesday,</a:t>
                      </a:r>
                      <a:r>
                        <a:rPr lang="tr-TR" baseline="0" dirty="0" smtClean="0"/>
                        <a:t> </a:t>
                      </a:r>
                      <a:r>
                        <a:rPr lang="en-US" baseline="0" dirty="0" smtClean="0"/>
                        <a:t>09</a:t>
                      </a:r>
                      <a:r>
                        <a:rPr lang="tr-TR" baseline="0" dirty="0" smtClean="0"/>
                        <a:t>:30-1</a:t>
                      </a:r>
                      <a:r>
                        <a:rPr lang="en-US" baseline="0" dirty="0" smtClean="0"/>
                        <a:t>2</a:t>
                      </a:r>
                      <a:r>
                        <a:rPr lang="tr-TR" baseline="0" dirty="0" smtClean="0"/>
                        <a:t>:30</a:t>
                      </a:r>
                      <a:endParaRPr lang="tr-TR" dirty="0" smtClean="0"/>
                    </a:p>
                  </a:txBody>
                  <a:tcPr/>
                </a:tc>
                <a:extLst>
                  <a:ext uri="{0D108BD9-81ED-4DB2-BD59-A6C34878D82A}">
                    <a16:rowId xmlns:a16="http://schemas.microsoft.com/office/drawing/2014/main" val="10004"/>
                  </a:ext>
                </a:extLst>
              </a:tr>
              <a:tr h="790030">
                <a:tc>
                  <a:txBody>
                    <a:bodyPr/>
                    <a:lstStyle/>
                    <a:p>
                      <a:r>
                        <a:rPr lang="tr-TR" b="1" dirty="0" smtClean="0"/>
                        <a:t>Teaching</a:t>
                      </a:r>
                      <a:r>
                        <a:rPr lang="tr-TR" b="1" baseline="0" dirty="0" smtClean="0"/>
                        <a:t> Assistant</a:t>
                      </a:r>
                      <a:endParaRPr lang="tr-TR" b="1" dirty="0"/>
                    </a:p>
                  </a:txBody>
                  <a:tcPr/>
                </a:tc>
                <a:tc gridSpan="2">
                  <a:txBody>
                    <a:bodyPr/>
                    <a:lstStyle/>
                    <a:p>
                      <a:r>
                        <a:rPr lang="en-US" sz="1800" kern="1200" dirty="0" smtClean="0">
                          <a:solidFill>
                            <a:schemeClr val="dk1"/>
                          </a:solidFill>
                          <a:effectLst/>
                          <a:latin typeface="+mn-lt"/>
                          <a:ea typeface="+mn-ea"/>
                          <a:cs typeface="+mn-cs"/>
                        </a:rPr>
                        <a:t>R.A. Bilge </a:t>
                      </a:r>
                      <a:r>
                        <a:rPr lang="en-US" sz="1800" kern="1200" dirty="0" err="1" smtClean="0">
                          <a:solidFill>
                            <a:schemeClr val="dk1"/>
                          </a:solidFill>
                          <a:effectLst/>
                          <a:latin typeface="+mn-lt"/>
                          <a:ea typeface="+mn-ea"/>
                          <a:cs typeface="+mn-cs"/>
                        </a:rPr>
                        <a:t>Süheyla</a:t>
                      </a:r>
                      <a:r>
                        <a:rPr lang="en-US" sz="1800" kern="1200" dirty="0" smtClean="0">
                          <a:solidFill>
                            <a:schemeClr val="dk1"/>
                          </a:solidFill>
                          <a:effectLst/>
                          <a:latin typeface="+mn-lt"/>
                          <a:ea typeface="+mn-ea"/>
                          <a:cs typeface="+mn-cs"/>
                        </a:rPr>
                        <a:t> </a:t>
                      </a:r>
                      <a:r>
                        <a:rPr lang="tr-TR" sz="1800" kern="1200" dirty="0" smtClean="0">
                          <a:solidFill>
                            <a:schemeClr val="dk1"/>
                          </a:solidFill>
                          <a:effectLst/>
                          <a:latin typeface="+mn-lt"/>
                          <a:ea typeface="+mn-ea"/>
                          <a:cs typeface="+mn-cs"/>
                        </a:rPr>
                        <a:t>AKKOCA</a:t>
                      </a:r>
                      <a:endParaRPr lang="tr-TR" dirty="0" smtClean="0"/>
                    </a:p>
                    <a:p>
                      <a:r>
                        <a:rPr lang="en-US" sz="1800" kern="1200" dirty="0" smtClean="0">
                          <a:solidFill>
                            <a:schemeClr val="dk1"/>
                          </a:solidFill>
                          <a:effectLst/>
                          <a:latin typeface="+mn-lt"/>
                          <a:ea typeface="+mn-ea"/>
                          <a:cs typeface="+mn-cs"/>
                        </a:rPr>
                        <a:t>R.A. </a:t>
                      </a:r>
                      <a:r>
                        <a:rPr lang="tr-TR" sz="1800" kern="1200" dirty="0" smtClean="0">
                          <a:solidFill>
                            <a:schemeClr val="dk1"/>
                          </a:solidFill>
                          <a:effectLst/>
                          <a:latin typeface="+mn-lt"/>
                          <a:ea typeface="+mn-ea"/>
                          <a:cs typeface="+mn-cs"/>
                        </a:rPr>
                        <a:t>Müge Erel</a:t>
                      </a:r>
                    </a:p>
                    <a:p>
                      <a:r>
                        <a:rPr lang="tr-TR" sz="1800" kern="1200" dirty="0" smtClean="0">
                          <a:solidFill>
                            <a:schemeClr val="dk1"/>
                          </a:solidFill>
                          <a:effectLst/>
                          <a:latin typeface="+mn-lt"/>
                          <a:ea typeface="+mn-ea"/>
                          <a:cs typeface="+mn-cs"/>
                        </a:rPr>
                        <a:t>R.A. Beyza Eken</a:t>
                      </a:r>
                      <a:endParaRPr lang="tr-TR" dirty="0" smtClean="0"/>
                    </a:p>
                  </a:txBody>
                  <a:tcPr/>
                </a:tc>
                <a:tc hMerge="1">
                  <a:txBody>
                    <a:bodyPr/>
                    <a:lstStyle/>
                    <a:p>
                      <a:endParaRPr lang="tr-TR" dirty="0"/>
                    </a:p>
                  </a:txBody>
                  <a:tcPr/>
                </a:tc>
                <a:extLst>
                  <a:ext uri="{0D108BD9-81ED-4DB2-BD59-A6C34878D82A}">
                    <a16:rowId xmlns:a16="http://schemas.microsoft.com/office/drawing/2014/main" val="10005"/>
                  </a:ext>
                </a:extLst>
              </a:tr>
            </a:tbl>
          </a:graphicData>
        </a:graphic>
      </p:graphicFrame>
      <p:sp>
        <p:nvSpPr>
          <p:cNvPr id="4" name="Footer Placeholder 3"/>
          <p:cNvSpPr>
            <a:spLocks noGrp="1"/>
          </p:cNvSpPr>
          <p:nvPr>
            <p:ph type="ftr" sz="quarter" idx="11"/>
          </p:nvPr>
        </p:nvSpPr>
        <p:spPr/>
        <p:txBody>
          <a:bodyPr/>
          <a:lstStyle/>
          <a:p>
            <a:r>
              <a:rPr lang="en-US" smtClean="0"/>
              <a:t>Introduction</a:t>
            </a:r>
            <a:endParaRPr lang="en-US" dirty="0"/>
          </a:p>
        </p:txBody>
      </p:sp>
    </p:spTree>
    <p:extLst>
      <p:ext uri="{BB962C8B-B14F-4D97-AF65-F5344CB8AC3E}">
        <p14:creationId xmlns:p14="http://schemas.microsoft.com/office/powerpoint/2010/main" val="339761926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tr-TR" dirty="0">
                <a:latin typeface="Arial" pitchFamily="34" charset="0"/>
                <a:cs typeface="Arial" pitchFamily="34" charset="0"/>
              </a:rPr>
              <a:t>Software </a:t>
            </a:r>
            <a:r>
              <a:rPr lang="tr-TR" dirty="0" err="1" smtClean="0">
                <a:latin typeface="Arial" pitchFamily="34" charset="0"/>
                <a:cs typeface="Arial" pitchFamily="34" charset="0"/>
              </a:rPr>
              <a:t>Projects</a:t>
            </a:r>
            <a:endParaRPr lang="tr-TR" dirty="0"/>
          </a:p>
        </p:txBody>
      </p:sp>
      <p:sp>
        <p:nvSpPr>
          <p:cNvPr id="6" name="Text Placeholder 5"/>
          <p:cNvSpPr>
            <a:spLocks noGrp="1"/>
          </p:cNvSpPr>
          <p:nvPr>
            <p:ph type="body" idx="1"/>
          </p:nvPr>
        </p:nvSpPr>
        <p:spPr/>
        <p:txBody>
          <a:bodyPr/>
          <a:lstStyle/>
          <a:p>
            <a:endParaRPr lang="tr-TR"/>
          </a:p>
        </p:txBody>
      </p:sp>
      <p:sp>
        <p:nvSpPr>
          <p:cNvPr id="4" name="Slide Number Placeholder 3"/>
          <p:cNvSpPr>
            <a:spLocks noGrp="1"/>
          </p:cNvSpPr>
          <p:nvPr>
            <p:ph type="sldNum" sz="quarter" idx="12"/>
          </p:nvPr>
        </p:nvSpPr>
        <p:spPr/>
        <p:txBody>
          <a:bodyPr/>
          <a:lstStyle/>
          <a:p>
            <a:r>
              <a:rPr lang="tr-TR" dirty="0" smtClean="0"/>
              <a:t>1.</a:t>
            </a:r>
            <a:r>
              <a:rPr lang="tr-TR" dirty="0"/>
              <a:t>2</a:t>
            </a:r>
            <a:endParaRPr lang="en-US" dirty="0"/>
          </a:p>
        </p:txBody>
      </p:sp>
      <p:sp>
        <p:nvSpPr>
          <p:cNvPr id="7" name="TextBox 6"/>
          <p:cNvSpPr txBox="1"/>
          <p:nvPr/>
        </p:nvSpPr>
        <p:spPr>
          <a:xfrm>
            <a:off x="107504" y="188640"/>
            <a:ext cx="5328592" cy="1754327"/>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marL="342900" indent="-342900">
              <a:buFont typeface="+mj-lt"/>
              <a:buAutoNum type="arabicPeriod"/>
            </a:pPr>
            <a:r>
              <a:rPr lang="tr-TR" dirty="0">
                <a:latin typeface="Arial" pitchFamily="34" charset="0"/>
                <a:cs typeface="Arial" pitchFamily="34" charset="0"/>
              </a:rPr>
              <a:t>Course </a:t>
            </a:r>
            <a:r>
              <a:rPr lang="tr-TR" dirty="0" err="1" smtClean="0">
                <a:latin typeface="Arial" pitchFamily="34" charset="0"/>
                <a:cs typeface="Arial" pitchFamily="34" charset="0"/>
              </a:rPr>
              <a:t>Objectives</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Software </a:t>
            </a:r>
            <a:r>
              <a:rPr lang="tr-TR" dirty="0" err="1" smtClean="0">
                <a:latin typeface="Arial" pitchFamily="34" charset="0"/>
                <a:cs typeface="Arial" pitchFamily="34" charset="0"/>
              </a:rPr>
              <a:t>Projects</a:t>
            </a:r>
            <a:endParaRPr lang="tr-TR" dirty="0" smtClean="0">
              <a:latin typeface="Arial" pitchFamily="34" charset="0"/>
              <a:cs typeface="Arial" pitchFamily="34" charset="0"/>
            </a:endParaRPr>
          </a:p>
          <a:p>
            <a:pPr marL="800100" lvl="1" indent="-342900">
              <a:buFont typeface="+mj-lt"/>
              <a:buAutoNum type="alphaLcPeriod"/>
            </a:pPr>
            <a:r>
              <a:rPr lang="tr-TR" dirty="0" err="1" smtClean="0">
                <a:latin typeface="Arial" pitchFamily="34" charset="0"/>
                <a:cs typeface="Arial" pitchFamily="34" charset="0"/>
              </a:rPr>
              <a:t>Phases</a:t>
            </a:r>
            <a:endParaRPr lang="tr-TR" dirty="0" smtClean="0">
              <a:latin typeface="Arial" pitchFamily="34" charset="0"/>
              <a:cs typeface="Arial" pitchFamily="34" charset="0"/>
            </a:endParaRPr>
          </a:p>
          <a:p>
            <a:pPr marL="800100" lvl="1" indent="-342900">
              <a:buFont typeface="+mj-lt"/>
              <a:buAutoNum type="alphaLcPeriod"/>
            </a:pPr>
            <a:r>
              <a:rPr lang="tr-TR" dirty="0" err="1" smtClean="0">
                <a:latin typeface="Arial" pitchFamily="34" charset="0"/>
                <a:cs typeface="Arial" pitchFamily="34" charset="0"/>
              </a:rPr>
              <a:t>Stakeholders</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Object </a:t>
            </a:r>
            <a:r>
              <a:rPr lang="tr-TR" dirty="0" err="1" smtClean="0">
                <a:latin typeface="Arial" pitchFamily="34" charset="0"/>
                <a:cs typeface="Arial" pitchFamily="34" charset="0"/>
              </a:rPr>
              <a:t>Oriented</a:t>
            </a:r>
            <a:r>
              <a:rPr lang="tr-TR" dirty="0" smtClean="0">
                <a:latin typeface="Arial" pitchFamily="34" charset="0"/>
                <a:cs typeface="Arial" pitchFamily="34" charset="0"/>
              </a:rPr>
              <a:t> </a:t>
            </a:r>
            <a:r>
              <a:rPr lang="tr-TR" dirty="0" err="1" smtClean="0">
                <a:latin typeface="Arial" pitchFamily="34" charset="0"/>
                <a:cs typeface="Arial" pitchFamily="34" charset="0"/>
              </a:rPr>
              <a:t>Paradigm</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Project </a:t>
            </a:r>
            <a:r>
              <a:rPr lang="tr-TR" dirty="0" err="1" smtClean="0">
                <a:latin typeface="Arial" pitchFamily="34" charset="0"/>
                <a:cs typeface="Arial" pitchFamily="34" charset="0"/>
              </a:rPr>
              <a:t>Scope</a:t>
            </a:r>
            <a:r>
              <a:rPr lang="tr-TR" dirty="0" smtClean="0">
                <a:latin typeface="Arial" pitchFamily="34" charset="0"/>
                <a:cs typeface="Arial" pitchFamily="34" charset="0"/>
              </a:rPr>
              <a:t> – How </a:t>
            </a:r>
            <a:r>
              <a:rPr lang="tr-TR" dirty="0" err="1" smtClean="0">
                <a:latin typeface="Arial" pitchFamily="34" charset="0"/>
                <a:cs typeface="Arial" pitchFamily="34" charset="0"/>
              </a:rPr>
              <a:t>to</a:t>
            </a:r>
            <a:r>
              <a:rPr lang="tr-TR" dirty="0" smtClean="0">
                <a:latin typeface="Arial" pitchFamily="34" charset="0"/>
                <a:cs typeface="Arial" pitchFamily="34" charset="0"/>
              </a:rPr>
              <a:t> </a:t>
            </a:r>
            <a:r>
              <a:rPr lang="tr-TR" dirty="0" err="1" smtClean="0">
                <a:latin typeface="Arial" pitchFamily="34" charset="0"/>
                <a:cs typeface="Arial" pitchFamily="34" charset="0"/>
              </a:rPr>
              <a:t>begin</a:t>
            </a:r>
            <a:r>
              <a:rPr lang="tr-TR" dirty="0" smtClean="0">
                <a:latin typeface="Arial" pitchFamily="34" charset="0"/>
                <a:cs typeface="Arial" pitchFamily="34" charset="0"/>
              </a:rPr>
              <a:t> a </a:t>
            </a:r>
            <a:r>
              <a:rPr lang="tr-TR" dirty="0" err="1" smtClean="0">
                <a:latin typeface="Arial" pitchFamily="34" charset="0"/>
                <a:cs typeface="Arial" pitchFamily="34" charset="0"/>
              </a:rPr>
              <a:t>project</a:t>
            </a:r>
            <a:r>
              <a:rPr lang="tr-TR" dirty="0" smtClean="0">
                <a:latin typeface="Arial" pitchFamily="34" charset="0"/>
                <a:cs typeface="Arial" pitchFamily="34" charset="0"/>
              </a:rPr>
              <a:t>?</a:t>
            </a:r>
            <a:endParaRPr lang="tr-TR" dirty="0">
              <a:latin typeface="Arial" pitchFamily="34" charset="0"/>
              <a:cs typeface="Arial" pitchFamily="34" charset="0"/>
            </a:endParaRPr>
          </a:p>
        </p:txBody>
      </p:sp>
      <p:pic>
        <p:nvPicPr>
          <p:cNvPr id="8" name="Picture 3"/>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flipH="1">
            <a:off x="2411760" y="548680"/>
            <a:ext cx="356264" cy="273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Footer Placeholder 1"/>
          <p:cNvSpPr>
            <a:spLocks noGrp="1"/>
          </p:cNvSpPr>
          <p:nvPr>
            <p:ph type="ftr" sz="quarter" idx="11"/>
          </p:nvPr>
        </p:nvSpPr>
        <p:spPr/>
        <p:txBody>
          <a:bodyPr/>
          <a:lstStyle/>
          <a:p>
            <a:r>
              <a:rPr lang="en-US" smtClean="0"/>
              <a:t>Introduction</a:t>
            </a:r>
            <a:endParaRPr lang="en-US" dirty="0"/>
          </a:p>
        </p:txBody>
      </p:sp>
    </p:spTree>
    <p:extLst>
      <p:ext uri="{BB962C8B-B14F-4D97-AF65-F5344CB8AC3E}">
        <p14:creationId xmlns:p14="http://schemas.microsoft.com/office/powerpoint/2010/main" val="435187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smtClean="0"/>
              <a:t>Software Business</a:t>
            </a:r>
            <a:endParaRPr lang="tr-TR" dirty="0"/>
          </a:p>
        </p:txBody>
      </p:sp>
      <p:sp>
        <p:nvSpPr>
          <p:cNvPr id="3" name="Content Placeholder 2"/>
          <p:cNvSpPr>
            <a:spLocks noGrp="1"/>
          </p:cNvSpPr>
          <p:nvPr>
            <p:ph idx="1"/>
          </p:nvPr>
        </p:nvSpPr>
        <p:spPr/>
        <p:txBody>
          <a:bodyPr/>
          <a:lstStyle/>
          <a:p>
            <a:r>
              <a:rPr lang="tr-TR" dirty="0" err="1" smtClean="0"/>
              <a:t>Today’s</a:t>
            </a:r>
            <a:r>
              <a:rPr lang="tr-TR" dirty="0" smtClean="0"/>
              <a:t> software </a:t>
            </a:r>
            <a:r>
              <a:rPr lang="tr-TR" dirty="0" err="1" smtClean="0"/>
              <a:t>development</a:t>
            </a:r>
            <a:r>
              <a:rPr lang="tr-TR" dirty="0" smtClean="0"/>
              <a:t> </a:t>
            </a:r>
            <a:r>
              <a:rPr lang="tr-TR" dirty="0" err="1" smtClean="0"/>
              <a:t>activities</a:t>
            </a:r>
            <a:r>
              <a:rPr lang="tr-TR" dirty="0" smtClean="0"/>
              <a:t> </a:t>
            </a:r>
            <a:r>
              <a:rPr lang="tr-TR" dirty="0" err="1" smtClean="0"/>
              <a:t>heavily</a:t>
            </a:r>
            <a:r>
              <a:rPr lang="tr-TR" dirty="0" smtClean="0"/>
              <a:t> </a:t>
            </a:r>
            <a:r>
              <a:rPr lang="tr-TR" dirty="0" err="1" smtClean="0"/>
              <a:t>rely</a:t>
            </a:r>
            <a:r>
              <a:rPr lang="tr-TR" dirty="0" smtClean="0"/>
              <a:t> on a </a:t>
            </a:r>
            <a:r>
              <a:rPr lang="tr-TR" dirty="0" err="1" smtClean="0"/>
              <a:t>project</a:t>
            </a:r>
            <a:r>
              <a:rPr lang="tr-TR" dirty="0" smtClean="0"/>
              <a:t> </a:t>
            </a:r>
            <a:r>
              <a:rPr lang="tr-TR" dirty="0" err="1" smtClean="0"/>
              <a:t>based</a:t>
            </a:r>
            <a:r>
              <a:rPr lang="tr-TR" dirty="0" smtClean="0"/>
              <a:t> </a:t>
            </a:r>
            <a:r>
              <a:rPr lang="tr-TR" dirty="0" err="1" smtClean="0"/>
              <a:t>approach</a:t>
            </a:r>
            <a:r>
              <a:rPr lang="tr-TR" dirty="0" smtClean="0"/>
              <a:t>. </a:t>
            </a:r>
          </a:p>
          <a:p>
            <a:endParaRPr lang="tr-TR" dirty="0" smtClean="0"/>
          </a:p>
          <a:p>
            <a:r>
              <a:rPr lang="tr-TR" dirty="0" smtClean="0"/>
              <a:t>A </a:t>
            </a:r>
            <a:r>
              <a:rPr lang="tr-TR" dirty="0" err="1" smtClean="0"/>
              <a:t>project</a:t>
            </a:r>
            <a:r>
              <a:rPr lang="tr-TR" dirty="0"/>
              <a:t> </a:t>
            </a:r>
            <a:r>
              <a:rPr lang="tr-TR" dirty="0" smtClean="0"/>
              <a:t>can be </a:t>
            </a:r>
            <a:r>
              <a:rPr lang="tr-TR" dirty="0" err="1" smtClean="0"/>
              <a:t>seen</a:t>
            </a:r>
            <a:r>
              <a:rPr lang="tr-TR" dirty="0" smtClean="0"/>
              <a:t> as a </a:t>
            </a:r>
            <a:r>
              <a:rPr lang="tr-TR" dirty="0" err="1" smtClean="0"/>
              <a:t>series</a:t>
            </a:r>
            <a:r>
              <a:rPr lang="tr-TR" dirty="0" smtClean="0"/>
              <a:t> of </a:t>
            </a:r>
            <a:r>
              <a:rPr lang="tr-TR" dirty="0" err="1" smtClean="0"/>
              <a:t>planned</a:t>
            </a:r>
            <a:r>
              <a:rPr lang="tr-TR" dirty="0" smtClean="0"/>
              <a:t> </a:t>
            </a:r>
            <a:r>
              <a:rPr lang="tr-TR" dirty="0" err="1" smtClean="0"/>
              <a:t>activities</a:t>
            </a:r>
            <a:r>
              <a:rPr lang="tr-TR" dirty="0" smtClean="0"/>
              <a:t> </a:t>
            </a:r>
            <a:r>
              <a:rPr lang="tr-TR" dirty="0" err="1" smtClean="0"/>
              <a:t>packed</a:t>
            </a:r>
            <a:r>
              <a:rPr lang="tr-TR" dirty="0" smtClean="0"/>
              <a:t> </a:t>
            </a:r>
            <a:r>
              <a:rPr lang="tr-TR" dirty="0" err="1" smtClean="0"/>
              <a:t>within</a:t>
            </a:r>
            <a:r>
              <a:rPr lang="tr-TR" dirty="0" smtClean="0"/>
              <a:t> a </a:t>
            </a:r>
            <a:r>
              <a:rPr lang="tr-TR" dirty="0" err="1" smtClean="0"/>
              <a:t>scope</a:t>
            </a:r>
            <a:r>
              <a:rPr lang="tr-TR" dirty="0" smtClean="0"/>
              <a:t>. </a:t>
            </a:r>
            <a:r>
              <a:rPr lang="tr-TR" dirty="0" err="1" smtClean="0"/>
              <a:t>The</a:t>
            </a:r>
            <a:r>
              <a:rPr lang="tr-TR" dirty="0" smtClean="0"/>
              <a:t> </a:t>
            </a:r>
            <a:r>
              <a:rPr lang="tr-TR" dirty="0" err="1" smtClean="0"/>
              <a:t>scope</a:t>
            </a:r>
            <a:r>
              <a:rPr lang="tr-TR" dirty="0" smtClean="0"/>
              <a:t> of a software </a:t>
            </a:r>
            <a:r>
              <a:rPr lang="tr-TR" dirty="0" err="1" smtClean="0"/>
              <a:t>project</a:t>
            </a:r>
            <a:r>
              <a:rPr lang="tr-TR" dirty="0" smtClean="0"/>
              <a:t> </a:t>
            </a:r>
            <a:r>
              <a:rPr lang="tr-TR" dirty="0" err="1" smtClean="0"/>
              <a:t>consists</a:t>
            </a:r>
            <a:r>
              <a:rPr lang="tr-TR" dirty="0" smtClean="0"/>
              <a:t> of</a:t>
            </a:r>
          </a:p>
          <a:p>
            <a:pPr lvl="1"/>
            <a:r>
              <a:rPr lang="tr-TR" b="1" dirty="0" smtClean="0">
                <a:solidFill>
                  <a:schemeClr val="accent1"/>
                </a:solidFill>
              </a:rPr>
              <a:t>Time:</a:t>
            </a:r>
            <a:r>
              <a:rPr lang="tr-TR" b="1" dirty="0" smtClean="0"/>
              <a:t> </a:t>
            </a:r>
            <a:r>
              <a:rPr lang="tr-TR" dirty="0" smtClean="0"/>
              <a:t>How </a:t>
            </a:r>
            <a:r>
              <a:rPr lang="tr-TR" dirty="0" err="1" smtClean="0"/>
              <a:t>much</a:t>
            </a:r>
            <a:r>
              <a:rPr lang="tr-TR" dirty="0" smtClean="0"/>
              <a:t> time do </a:t>
            </a:r>
            <a:r>
              <a:rPr lang="tr-TR" dirty="0" err="1" smtClean="0"/>
              <a:t>we</a:t>
            </a:r>
            <a:r>
              <a:rPr lang="tr-TR" dirty="0" smtClean="0"/>
              <a:t> </a:t>
            </a:r>
            <a:r>
              <a:rPr lang="tr-TR" dirty="0" err="1" smtClean="0"/>
              <a:t>need</a:t>
            </a:r>
            <a:r>
              <a:rPr lang="tr-TR" dirty="0" smtClean="0"/>
              <a:t> </a:t>
            </a:r>
            <a:r>
              <a:rPr lang="tr-TR" dirty="0" err="1" smtClean="0"/>
              <a:t>to</a:t>
            </a:r>
            <a:r>
              <a:rPr lang="tr-TR" dirty="0" smtClean="0"/>
              <a:t> </a:t>
            </a:r>
            <a:r>
              <a:rPr lang="tr-TR" dirty="0" err="1" smtClean="0"/>
              <a:t>complete</a:t>
            </a:r>
            <a:r>
              <a:rPr lang="tr-TR" dirty="0" smtClean="0"/>
              <a:t> </a:t>
            </a:r>
            <a:r>
              <a:rPr lang="tr-TR" dirty="0" err="1" smtClean="0"/>
              <a:t>the</a:t>
            </a:r>
            <a:r>
              <a:rPr lang="tr-TR" dirty="0" smtClean="0"/>
              <a:t> </a:t>
            </a:r>
            <a:r>
              <a:rPr lang="tr-TR" dirty="0" err="1" smtClean="0"/>
              <a:t>project</a:t>
            </a:r>
            <a:r>
              <a:rPr lang="tr-TR" dirty="0" smtClean="0"/>
              <a:t>.</a:t>
            </a:r>
          </a:p>
          <a:p>
            <a:pPr lvl="1"/>
            <a:r>
              <a:rPr lang="tr-TR" b="1" dirty="0" err="1" smtClean="0">
                <a:solidFill>
                  <a:schemeClr val="accent1"/>
                </a:solidFill>
              </a:rPr>
              <a:t>Cost</a:t>
            </a:r>
            <a:r>
              <a:rPr lang="tr-TR" b="1" dirty="0" smtClean="0">
                <a:solidFill>
                  <a:schemeClr val="accent1"/>
                </a:solidFill>
              </a:rPr>
              <a:t>: </a:t>
            </a:r>
            <a:r>
              <a:rPr lang="tr-TR" dirty="0" smtClean="0"/>
              <a:t>How </a:t>
            </a:r>
            <a:r>
              <a:rPr lang="tr-TR" dirty="0" err="1" smtClean="0"/>
              <a:t>much</a:t>
            </a:r>
            <a:r>
              <a:rPr lang="tr-TR" dirty="0" smtClean="0"/>
              <a:t> </a:t>
            </a:r>
            <a:r>
              <a:rPr lang="tr-TR" dirty="0" err="1" smtClean="0"/>
              <a:t>effort</a:t>
            </a:r>
            <a:r>
              <a:rPr lang="tr-TR" dirty="0" smtClean="0"/>
              <a:t> </a:t>
            </a:r>
            <a:r>
              <a:rPr lang="tr-TR" dirty="0" err="1" smtClean="0"/>
              <a:t>needed</a:t>
            </a:r>
            <a:r>
              <a:rPr lang="tr-TR" dirty="0" smtClean="0"/>
              <a:t> </a:t>
            </a:r>
            <a:r>
              <a:rPr lang="tr-TR" dirty="0" err="1" smtClean="0"/>
              <a:t>to</a:t>
            </a:r>
            <a:r>
              <a:rPr lang="tr-TR" dirty="0" smtClean="0"/>
              <a:t> </a:t>
            </a:r>
            <a:r>
              <a:rPr lang="tr-TR" dirty="0" err="1" smtClean="0"/>
              <a:t>complete</a:t>
            </a:r>
            <a:r>
              <a:rPr lang="tr-TR" dirty="0" smtClean="0"/>
              <a:t> </a:t>
            </a:r>
            <a:r>
              <a:rPr lang="tr-TR" dirty="0" err="1" smtClean="0"/>
              <a:t>the</a:t>
            </a:r>
            <a:r>
              <a:rPr lang="tr-TR" dirty="0" smtClean="0"/>
              <a:t> </a:t>
            </a:r>
            <a:r>
              <a:rPr lang="tr-TR" dirty="0" err="1" smtClean="0"/>
              <a:t>project</a:t>
            </a:r>
            <a:r>
              <a:rPr lang="tr-TR" dirty="0" smtClean="0"/>
              <a:t> on time.</a:t>
            </a:r>
          </a:p>
          <a:p>
            <a:pPr lvl="1"/>
            <a:r>
              <a:rPr lang="tr-TR" b="1" dirty="0" err="1" smtClean="0">
                <a:solidFill>
                  <a:schemeClr val="accent1"/>
                </a:solidFill>
              </a:rPr>
              <a:t>Quality</a:t>
            </a:r>
            <a:r>
              <a:rPr lang="tr-TR" b="1" dirty="0" smtClean="0">
                <a:solidFill>
                  <a:schemeClr val="accent1"/>
                </a:solidFill>
              </a:rPr>
              <a:t>:</a:t>
            </a:r>
            <a:r>
              <a:rPr lang="tr-TR" b="1" dirty="0" smtClean="0"/>
              <a:t> </a:t>
            </a:r>
            <a:r>
              <a:rPr lang="tr-TR" dirty="0" err="1" smtClean="0"/>
              <a:t>What</a:t>
            </a:r>
            <a:r>
              <a:rPr lang="tr-TR" dirty="0" smtClean="0"/>
              <a:t> </a:t>
            </a:r>
            <a:r>
              <a:rPr lang="tr-TR" dirty="0" err="1" smtClean="0"/>
              <a:t>primary</a:t>
            </a:r>
            <a:r>
              <a:rPr lang="tr-TR" dirty="0" smtClean="0"/>
              <a:t> </a:t>
            </a:r>
            <a:r>
              <a:rPr lang="tr-TR" dirty="0" err="1" smtClean="0"/>
              <a:t>and</a:t>
            </a:r>
            <a:r>
              <a:rPr lang="tr-TR" dirty="0" smtClean="0"/>
              <a:t> </a:t>
            </a:r>
            <a:r>
              <a:rPr lang="tr-TR" dirty="0" err="1" smtClean="0"/>
              <a:t>secondary</a:t>
            </a:r>
            <a:r>
              <a:rPr lang="tr-TR" dirty="0" smtClean="0"/>
              <a:t> </a:t>
            </a:r>
            <a:r>
              <a:rPr lang="tr-TR" dirty="0" err="1" smtClean="0"/>
              <a:t>features</a:t>
            </a:r>
            <a:r>
              <a:rPr lang="tr-TR" dirty="0" smtClean="0"/>
              <a:t> </a:t>
            </a:r>
            <a:r>
              <a:rPr lang="tr-TR" dirty="0" err="1" smtClean="0"/>
              <a:t>and</a:t>
            </a:r>
            <a:r>
              <a:rPr lang="tr-TR" dirty="0" smtClean="0"/>
              <a:t> </a:t>
            </a:r>
            <a:r>
              <a:rPr lang="tr-TR" dirty="0" err="1" smtClean="0"/>
              <a:t>functionalities</a:t>
            </a:r>
            <a:r>
              <a:rPr lang="tr-TR" dirty="0" smtClean="0"/>
              <a:t> </a:t>
            </a:r>
            <a:r>
              <a:rPr lang="tr-TR" dirty="0" err="1" smtClean="0"/>
              <a:t>should</a:t>
            </a:r>
            <a:r>
              <a:rPr lang="tr-TR" dirty="0" smtClean="0"/>
              <a:t> be </a:t>
            </a:r>
            <a:r>
              <a:rPr lang="tr-TR" dirty="0" err="1" smtClean="0"/>
              <a:t>present</a:t>
            </a:r>
            <a:r>
              <a:rPr lang="tr-TR" dirty="0" smtClean="0"/>
              <a:t> </a:t>
            </a:r>
            <a:r>
              <a:rPr lang="tr-TR" dirty="0" err="1" smtClean="0"/>
              <a:t>regarding</a:t>
            </a:r>
            <a:r>
              <a:rPr lang="tr-TR" dirty="0" smtClean="0"/>
              <a:t> </a:t>
            </a:r>
            <a:r>
              <a:rPr lang="tr-TR" dirty="0" err="1" smtClean="0"/>
              <a:t>the</a:t>
            </a:r>
            <a:r>
              <a:rPr lang="tr-TR" dirty="0" smtClean="0"/>
              <a:t> time </a:t>
            </a:r>
            <a:r>
              <a:rPr lang="tr-TR" dirty="0" err="1" smtClean="0"/>
              <a:t>and</a:t>
            </a:r>
            <a:r>
              <a:rPr lang="tr-TR" dirty="0" smtClean="0"/>
              <a:t> </a:t>
            </a:r>
            <a:r>
              <a:rPr lang="tr-TR" dirty="0" err="1" smtClean="0"/>
              <a:t>budget</a:t>
            </a:r>
            <a:r>
              <a:rPr lang="tr-TR" dirty="0" smtClean="0"/>
              <a:t>.</a:t>
            </a:r>
          </a:p>
          <a:p>
            <a:pPr lvl="1"/>
            <a:endParaRPr lang="tr-TR" dirty="0"/>
          </a:p>
          <a:p>
            <a:r>
              <a:rPr lang="tr-TR" dirty="0" smtClean="0"/>
              <a:t>Software </a:t>
            </a:r>
            <a:r>
              <a:rPr lang="tr-TR" dirty="0" err="1" smtClean="0"/>
              <a:t>projects</a:t>
            </a:r>
            <a:r>
              <a:rPr lang="tr-TR" dirty="0" smtClean="0"/>
              <a:t> </a:t>
            </a:r>
            <a:r>
              <a:rPr lang="tr-TR" dirty="0" err="1" smtClean="0"/>
              <a:t>are</a:t>
            </a:r>
            <a:r>
              <a:rPr lang="tr-TR" dirty="0" smtClean="0"/>
              <a:t> </a:t>
            </a:r>
            <a:r>
              <a:rPr lang="tr-TR" dirty="0" err="1" smtClean="0"/>
              <a:t>generally</a:t>
            </a:r>
            <a:r>
              <a:rPr lang="tr-TR" dirty="0" smtClean="0"/>
              <a:t> </a:t>
            </a:r>
            <a:r>
              <a:rPr lang="tr-TR" dirty="0" err="1" smtClean="0"/>
              <a:t>carried</a:t>
            </a:r>
            <a:r>
              <a:rPr lang="tr-TR" dirty="0" smtClean="0"/>
              <a:t> </a:t>
            </a:r>
            <a:r>
              <a:rPr lang="tr-TR" dirty="0" err="1" smtClean="0"/>
              <a:t>out</a:t>
            </a:r>
            <a:r>
              <a:rPr lang="tr-TR" dirty="0" smtClean="0"/>
              <a:t> in </a:t>
            </a:r>
            <a:r>
              <a:rPr lang="tr-TR" dirty="0" err="1" smtClean="0"/>
              <a:t>phases</a:t>
            </a:r>
            <a:r>
              <a:rPr lang="tr-TR" dirty="0" smtClean="0"/>
              <a:t> (</a:t>
            </a:r>
            <a:r>
              <a:rPr lang="tr-TR" dirty="0" err="1" smtClean="0"/>
              <a:t>or</a:t>
            </a:r>
            <a:r>
              <a:rPr lang="tr-TR" dirty="0" smtClean="0"/>
              <a:t> </a:t>
            </a:r>
            <a:r>
              <a:rPr lang="tr-TR" dirty="0" err="1" smtClean="0"/>
              <a:t>stages</a:t>
            </a:r>
            <a:r>
              <a:rPr lang="tr-TR" dirty="0" smtClean="0"/>
              <a:t>) </a:t>
            </a:r>
            <a:r>
              <a:rPr lang="tr-TR" dirty="0" err="1" smtClean="0"/>
              <a:t>containing</a:t>
            </a:r>
            <a:r>
              <a:rPr lang="tr-TR" dirty="0" smtClean="0"/>
              <a:t> </a:t>
            </a:r>
            <a:r>
              <a:rPr lang="tr-TR" dirty="0" err="1"/>
              <a:t>activities</a:t>
            </a:r>
            <a:r>
              <a:rPr lang="tr-TR" dirty="0"/>
              <a:t> </a:t>
            </a:r>
            <a:r>
              <a:rPr lang="tr-TR" dirty="0" err="1"/>
              <a:t>with</a:t>
            </a:r>
            <a:r>
              <a:rPr lang="tr-TR" dirty="0"/>
              <a:t> </a:t>
            </a:r>
            <a:r>
              <a:rPr lang="tr-TR" dirty="0" err="1"/>
              <a:t>the</a:t>
            </a:r>
            <a:r>
              <a:rPr lang="tr-TR" dirty="0"/>
              <a:t> </a:t>
            </a:r>
            <a:r>
              <a:rPr lang="tr-TR" dirty="0" err="1"/>
              <a:t>intent</a:t>
            </a:r>
            <a:r>
              <a:rPr lang="tr-TR" dirty="0"/>
              <a:t> of </a:t>
            </a:r>
            <a:r>
              <a:rPr lang="tr-TR" dirty="0" err="1"/>
              <a:t>better</a:t>
            </a:r>
            <a:r>
              <a:rPr lang="tr-TR" dirty="0"/>
              <a:t> </a:t>
            </a:r>
            <a:r>
              <a:rPr lang="tr-TR" dirty="0" err="1"/>
              <a:t>planning</a:t>
            </a:r>
            <a:r>
              <a:rPr lang="tr-TR" dirty="0"/>
              <a:t> </a:t>
            </a:r>
            <a:r>
              <a:rPr lang="tr-TR" dirty="0" err="1"/>
              <a:t>and</a:t>
            </a:r>
            <a:r>
              <a:rPr lang="tr-TR" dirty="0"/>
              <a:t> </a:t>
            </a:r>
            <a:r>
              <a:rPr lang="tr-TR" dirty="0" err="1"/>
              <a:t>management</a:t>
            </a:r>
            <a:r>
              <a:rPr lang="tr-TR" dirty="0"/>
              <a:t>.</a:t>
            </a:r>
            <a:endParaRPr lang="tr-TR" dirty="0" smtClean="0"/>
          </a:p>
          <a:p>
            <a:endParaRPr lang="tr-TR" dirty="0" smtClean="0"/>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21</a:t>
            </a:fld>
            <a:endParaRPr lang="en-US" dirty="0"/>
          </a:p>
        </p:txBody>
      </p:sp>
      <p:sp>
        <p:nvSpPr>
          <p:cNvPr id="5" name="Footer Placeholder 4"/>
          <p:cNvSpPr>
            <a:spLocks noGrp="1"/>
          </p:cNvSpPr>
          <p:nvPr>
            <p:ph type="ftr" sz="quarter" idx="11"/>
          </p:nvPr>
        </p:nvSpPr>
        <p:spPr/>
        <p:txBody>
          <a:bodyPr/>
          <a:lstStyle/>
          <a:p>
            <a:r>
              <a:rPr lang="en-US" smtClean="0"/>
              <a:t>Introduction</a:t>
            </a:r>
            <a:endParaRPr lang="en-US" dirty="0"/>
          </a:p>
        </p:txBody>
      </p:sp>
    </p:spTree>
    <p:extLst>
      <p:ext uri="{BB962C8B-B14F-4D97-AF65-F5344CB8AC3E}">
        <p14:creationId xmlns:p14="http://schemas.microsoft.com/office/powerpoint/2010/main" val="205077699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Software Development Stages</a:t>
            </a:r>
            <a:endParaRPr lang="en-US" dirty="0"/>
          </a:p>
        </p:txBody>
      </p:sp>
      <p:sp>
        <p:nvSpPr>
          <p:cNvPr id="3" name="Content Placeholder 2"/>
          <p:cNvSpPr>
            <a:spLocks noGrp="1"/>
          </p:cNvSpPr>
          <p:nvPr>
            <p:ph idx="1"/>
          </p:nvPr>
        </p:nvSpPr>
        <p:spPr/>
        <p:txBody>
          <a:bodyPr/>
          <a:lstStyle/>
          <a:p>
            <a:r>
              <a:rPr lang="en-US" dirty="0" smtClean="0"/>
              <a:t>A very classical model called “waterfall” contains the following stages:</a:t>
            </a:r>
          </a:p>
          <a:p>
            <a:pPr marL="914400" lvl="1" indent="-457200">
              <a:buFont typeface="+mj-lt"/>
              <a:buAutoNum type="arabicPeriod"/>
            </a:pPr>
            <a:r>
              <a:rPr lang="en-US" dirty="0" smtClean="0"/>
              <a:t>Requirements Phase</a:t>
            </a:r>
          </a:p>
          <a:p>
            <a:pPr marL="914400" lvl="1" indent="-457200">
              <a:buFont typeface="+mj-lt"/>
              <a:buAutoNum type="arabicPeriod"/>
            </a:pPr>
            <a:r>
              <a:rPr lang="en-US" dirty="0" smtClean="0"/>
              <a:t>Analysis(specification) phase</a:t>
            </a:r>
          </a:p>
          <a:p>
            <a:pPr marL="914400" lvl="1" indent="-457200">
              <a:buFont typeface="+mj-lt"/>
              <a:buAutoNum type="arabicPeriod"/>
            </a:pPr>
            <a:r>
              <a:rPr lang="en-US" dirty="0" smtClean="0"/>
              <a:t>Design phase</a:t>
            </a:r>
          </a:p>
          <a:p>
            <a:pPr marL="914400" lvl="1" indent="-457200">
              <a:buFont typeface="+mj-lt"/>
              <a:buAutoNum type="arabicPeriod"/>
            </a:pPr>
            <a:r>
              <a:rPr lang="en-US" dirty="0" smtClean="0"/>
              <a:t>Implementation phase</a:t>
            </a:r>
          </a:p>
          <a:p>
            <a:pPr marL="914400" lvl="1" indent="-457200">
              <a:buFont typeface="+mj-lt"/>
              <a:buAutoNum type="arabicPeriod"/>
            </a:pPr>
            <a:r>
              <a:rPr lang="en-US" dirty="0" smtClean="0"/>
              <a:t>Post</a:t>
            </a:r>
            <a:r>
              <a:rPr lang="tr-TR" dirty="0" smtClean="0"/>
              <a:t>-</a:t>
            </a:r>
            <a:r>
              <a:rPr lang="en-US" dirty="0" smtClean="0"/>
              <a:t>delivery maintenance</a:t>
            </a:r>
          </a:p>
          <a:p>
            <a:pPr marL="914400" lvl="1" indent="-457200">
              <a:buFont typeface="+mj-lt"/>
              <a:buAutoNum type="arabicPeriod"/>
            </a:pPr>
            <a:r>
              <a:rPr lang="en-US" dirty="0" smtClean="0"/>
              <a:t>Retirement</a:t>
            </a:r>
          </a:p>
          <a:p>
            <a:pPr marL="457200" lvl="1" indent="0">
              <a:buNone/>
            </a:pPr>
            <a:endParaRPr lang="en-US" dirty="0" smtClean="0"/>
          </a:p>
          <a:p>
            <a:pPr marL="514350" indent="-457200"/>
            <a:r>
              <a:rPr lang="en-US" dirty="0" smtClean="0"/>
              <a:t>Let’s work on a very basic example. Here are the questions you should ask for each stage of the software development for a mobile “alarm clock app”.</a:t>
            </a:r>
            <a:endParaRPr lang="en-US"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22</a:t>
            </a:fld>
            <a:endParaRPr lang="en-US" dirty="0"/>
          </a:p>
        </p:txBody>
      </p:sp>
    </p:spTree>
    <p:extLst>
      <p:ext uri="{BB962C8B-B14F-4D97-AF65-F5344CB8AC3E}">
        <p14:creationId xmlns:p14="http://schemas.microsoft.com/office/powerpoint/2010/main" val="44250810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Requirements Phase</a:t>
            </a:r>
            <a:endParaRPr lang="en-US" dirty="0"/>
          </a:p>
        </p:txBody>
      </p:sp>
      <p:sp>
        <p:nvSpPr>
          <p:cNvPr id="3" name="Content Placeholder 2"/>
          <p:cNvSpPr>
            <a:spLocks noGrp="1"/>
          </p:cNvSpPr>
          <p:nvPr>
            <p:ph idx="1"/>
          </p:nvPr>
        </p:nvSpPr>
        <p:spPr/>
        <p:txBody>
          <a:bodyPr/>
          <a:lstStyle/>
          <a:p>
            <a:r>
              <a:rPr lang="en-US" dirty="0" smtClean="0"/>
              <a:t>For the requirements phase, almost no technical detail should be considered in detail.</a:t>
            </a:r>
          </a:p>
          <a:p>
            <a:pPr lvl="1"/>
            <a:r>
              <a:rPr lang="en-US" dirty="0">
                <a:latin typeface="Arial" charset="0"/>
                <a:ea typeface="ＭＳ Ｐゴシック" charset="0"/>
              </a:rPr>
              <a:t>Explore the concept</a:t>
            </a:r>
          </a:p>
          <a:p>
            <a:pPr lvl="1"/>
            <a:r>
              <a:rPr lang="en-US" dirty="0">
                <a:latin typeface="Arial" charset="0"/>
                <a:ea typeface="ＭＳ Ｐゴシック" charset="0"/>
              </a:rPr>
              <a:t>Elicit the client</a:t>
            </a:r>
            <a:r>
              <a:rPr lang="ja-JP" altLang="en-US" dirty="0">
                <a:latin typeface="Arial" charset="0"/>
                <a:ea typeface="ＭＳ Ｐゴシック" charset="0"/>
              </a:rPr>
              <a:t>’</a:t>
            </a:r>
            <a:r>
              <a:rPr lang="en-US" dirty="0">
                <a:latin typeface="Arial" charset="0"/>
                <a:ea typeface="ＭＳ Ｐゴシック" charset="0"/>
              </a:rPr>
              <a:t>s </a:t>
            </a:r>
            <a:r>
              <a:rPr lang="en-US" dirty="0" smtClean="0">
                <a:latin typeface="Arial" charset="0"/>
                <a:ea typeface="ＭＳ Ｐゴシック" charset="0"/>
              </a:rPr>
              <a:t>requirements</a:t>
            </a:r>
          </a:p>
          <a:p>
            <a:pPr lvl="1"/>
            <a:endParaRPr lang="en-US" dirty="0" smtClean="0"/>
          </a:p>
          <a:p>
            <a:r>
              <a:rPr lang="en-US" dirty="0" smtClean="0"/>
              <a:t>Software is treated as a black box, we enlist the features that we wish to see</a:t>
            </a:r>
          </a:p>
          <a:p>
            <a:pPr lvl="1"/>
            <a:r>
              <a:rPr lang="en-US" dirty="0" smtClean="0"/>
              <a:t>Do we have snooze operation?</a:t>
            </a:r>
          </a:p>
          <a:p>
            <a:pPr lvl="1"/>
            <a:r>
              <a:rPr lang="en-US" dirty="0" smtClean="0"/>
              <a:t>Should we be able to give alias to alarms?</a:t>
            </a:r>
          </a:p>
          <a:p>
            <a:pPr lvl="1"/>
            <a:r>
              <a:rPr lang="en-US" dirty="0" smtClean="0"/>
              <a:t>Is there going to be a soft alarm?</a:t>
            </a:r>
          </a:p>
          <a:p>
            <a:pPr lvl="1"/>
            <a:r>
              <a:rPr lang="en-US" dirty="0" smtClean="0"/>
              <a:t>Should we be able to save multiple alarms?</a:t>
            </a:r>
          </a:p>
          <a:p>
            <a:pPr lvl="1"/>
            <a:r>
              <a:rPr lang="en-US" dirty="0" smtClean="0"/>
              <a:t>Do we support periodic alarms?</a:t>
            </a:r>
          </a:p>
          <a:p>
            <a:pPr lvl="1"/>
            <a:r>
              <a:rPr lang="en-US" dirty="0" smtClean="0"/>
              <a:t>Should we be able to assign custom alarm sounds?</a:t>
            </a:r>
            <a:endParaRPr lang="en-US" dirty="0"/>
          </a:p>
          <a:p>
            <a:pPr lvl="1"/>
            <a:r>
              <a:rPr lang="en-US" dirty="0" smtClean="0"/>
              <a:t>… and many more</a:t>
            </a:r>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23</a:t>
            </a:fld>
            <a:endParaRPr lang="en-US" dirty="0"/>
          </a:p>
        </p:txBody>
      </p:sp>
    </p:spTree>
    <p:extLst>
      <p:ext uri="{BB962C8B-B14F-4D97-AF65-F5344CB8AC3E}">
        <p14:creationId xmlns:p14="http://schemas.microsoft.com/office/powerpoint/2010/main" val="31598468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Analysis Phase</a:t>
            </a:r>
            <a:endParaRPr lang="en-US" dirty="0"/>
          </a:p>
        </p:txBody>
      </p:sp>
      <p:sp>
        <p:nvSpPr>
          <p:cNvPr id="3" name="Content Placeholder 2"/>
          <p:cNvSpPr>
            <a:spLocks noGrp="1"/>
          </p:cNvSpPr>
          <p:nvPr>
            <p:ph idx="1"/>
          </p:nvPr>
        </p:nvSpPr>
        <p:spPr/>
        <p:txBody>
          <a:bodyPr>
            <a:normAutofit lnSpcReduction="10000"/>
          </a:bodyPr>
          <a:lstStyle/>
          <a:p>
            <a:r>
              <a:rPr lang="en-US" dirty="0" smtClean="0"/>
              <a:t>In the analysis phase, primary requirements on the technical issues are analyzed in a broad perspective.</a:t>
            </a:r>
          </a:p>
          <a:p>
            <a:pPr lvl="1"/>
            <a:r>
              <a:rPr lang="en-US" dirty="0">
                <a:latin typeface="Arial" charset="0"/>
                <a:ea typeface="ＭＳ Ｐゴシック" charset="0"/>
              </a:rPr>
              <a:t>Analyze the client</a:t>
            </a:r>
            <a:r>
              <a:rPr lang="ja-JP" altLang="en-US" dirty="0">
                <a:latin typeface="Arial" charset="0"/>
                <a:ea typeface="ＭＳ Ｐゴシック" charset="0"/>
              </a:rPr>
              <a:t>’</a:t>
            </a:r>
            <a:r>
              <a:rPr lang="en-US" dirty="0">
                <a:latin typeface="Arial" charset="0"/>
                <a:ea typeface="ＭＳ Ｐゴシック" charset="0"/>
              </a:rPr>
              <a:t>s requirements</a:t>
            </a:r>
          </a:p>
          <a:p>
            <a:pPr lvl="1"/>
            <a:r>
              <a:rPr lang="en-US" dirty="0">
                <a:latin typeface="Arial" charset="0"/>
                <a:ea typeface="ＭＳ Ｐゴシック" charset="0"/>
              </a:rPr>
              <a:t>Draw up the specification document</a:t>
            </a:r>
          </a:p>
          <a:p>
            <a:pPr lvl="1"/>
            <a:r>
              <a:rPr lang="en-US" dirty="0">
                <a:latin typeface="Arial" charset="0"/>
                <a:ea typeface="ＭＳ Ｐゴシック" charset="0"/>
              </a:rPr>
              <a:t>Draw up the software project management plan</a:t>
            </a:r>
          </a:p>
          <a:p>
            <a:pPr lvl="1"/>
            <a:r>
              <a:rPr lang="ja-JP" altLang="en-US" dirty="0">
                <a:latin typeface="Arial" charset="0"/>
                <a:ea typeface="ＭＳ Ｐゴシック" charset="0"/>
              </a:rPr>
              <a:t>“</a:t>
            </a:r>
            <a:r>
              <a:rPr lang="en-US" dirty="0">
                <a:latin typeface="Arial" charset="0"/>
                <a:ea typeface="ＭＳ Ｐゴシック" charset="0"/>
              </a:rPr>
              <a:t>What the product is supposed to do</a:t>
            </a:r>
            <a:r>
              <a:rPr lang="ja-JP" altLang="en-US" dirty="0">
                <a:latin typeface="Arial" charset="0"/>
                <a:ea typeface="ＭＳ Ｐゴシック" charset="0"/>
              </a:rPr>
              <a:t>”</a:t>
            </a:r>
            <a:endParaRPr lang="en-US" dirty="0">
              <a:latin typeface="Arial" charset="0"/>
              <a:ea typeface="ＭＳ Ｐゴシック" charset="0"/>
            </a:endParaRPr>
          </a:p>
          <a:p>
            <a:r>
              <a:rPr lang="en-US" dirty="0" smtClean="0"/>
              <a:t>In this phase for the alarm clock app we ask questions like</a:t>
            </a:r>
          </a:p>
          <a:p>
            <a:pPr lvl="1"/>
            <a:r>
              <a:rPr lang="en-US" dirty="0" smtClean="0"/>
              <a:t>What is the maximum snooze repetition, how much should we wait in between?</a:t>
            </a:r>
          </a:p>
          <a:p>
            <a:pPr lvl="1"/>
            <a:r>
              <a:rPr lang="en-US" dirty="0" smtClean="0"/>
              <a:t>Should the user be able to edit snooze time?</a:t>
            </a:r>
          </a:p>
          <a:p>
            <a:pPr lvl="1"/>
            <a:r>
              <a:rPr lang="en-US" dirty="0" smtClean="0"/>
              <a:t>How should we increase the sound in soft alarm, should we use a different melody?</a:t>
            </a:r>
          </a:p>
          <a:p>
            <a:pPr lvl="1"/>
            <a:r>
              <a:rPr lang="en-US" dirty="0" smtClean="0"/>
              <a:t>How should we list multiple alarms?</a:t>
            </a:r>
          </a:p>
          <a:p>
            <a:pPr lvl="1"/>
            <a:r>
              <a:rPr lang="en-US" dirty="0" smtClean="0"/>
              <a:t>Should we disable the periodic alarm in holidays? How should we get the holiday information?</a:t>
            </a:r>
          </a:p>
          <a:p>
            <a:pPr lvl="1"/>
            <a:r>
              <a:rPr lang="en-US" dirty="0" smtClean="0"/>
              <a:t>… and many more</a:t>
            </a:r>
          </a:p>
          <a:p>
            <a:pPr lvl="1"/>
            <a:endParaRPr lang="en-US"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24</a:t>
            </a:fld>
            <a:endParaRPr lang="en-US" dirty="0"/>
          </a:p>
        </p:txBody>
      </p:sp>
    </p:spTree>
    <p:extLst>
      <p:ext uri="{BB962C8B-B14F-4D97-AF65-F5344CB8AC3E}">
        <p14:creationId xmlns:p14="http://schemas.microsoft.com/office/powerpoint/2010/main" val="27850035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Design Phase</a:t>
            </a:r>
            <a:endParaRPr lang="en-US" dirty="0"/>
          </a:p>
        </p:txBody>
      </p:sp>
      <p:sp>
        <p:nvSpPr>
          <p:cNvPr id="3" name="Content Placeholder 2"/>
          <p:cNvSpPr>
            <a:spLocks noGrp="1"/>
          </p:cNvSpPr>
          <p:nvPr>
            <p:ph idx="1"/>
          </p:nvPr>
        </p:nvSpPr>
        <p:spPr/>
        <p:txBody>
          <a:bodyPr/>
          <a:lstStyle/>
          <a:p>
            <a:r>
              <a:rPr lang="en-US" dirty="0" smtClean="0"/>
              <a:t>In the design phase, most of the necessary decisions on the technical issues are made.</a:t>
            </a:r>
          </a:p>
          <a:p>
            <a:pPr lvl="1"/>
            <a:r>
              <a:rPr lang="en-US" dirty="0">
                <a:latin typeface="Arial" charset="0"/>
                <a:ea typeface="ＭＳ Ｐゴシック" charset="0"/>
              </a:rPr>
              <a:t>Architectural design, </a:t>
            </a:r>
            <a:r>
              <a:rPr lang="en-US" dirty="0" smtClean="0">
                <a:latin typeface="Arial" charset="0"/>
                <a:ea typeface="ＭＳ Ｐゴシック" charset="0"/>
              </a:rPr>
              <a:t>followed by</a:t>
            </a:r>
          </a:p>
          <a:p>
            <a:pPr lvl="1"/>
            <a:r>
              <a:rPr lang="en-US" dirty="0" smtClean="0">
                <a:latin typeface="Arial" charset="0"/>
                <a:ea typeface="ＭＳ Ｐゴシック" charset="0"/>
              </a:rPr>
              <a:t>GUI design</a:t>
            </a:r>
          </a:p>
          <a:p>
            <a:pPr lvl="1"/>
            <a:r>
              <a:rPr lang="tr-TR" altLang="ja-JP" dirty="0" smtClean="0">
                <a:latin typeface="Arial" charset="0"/>
                <a:ea typeface="ＭＳ Ｐゴシック" charset="0"/>
              </a:rPr>
              <a:t>Data </a:t>
            </a:r>
            <a:r>
              <a:rPr lang="tr-TR" altLang="ja-JP" dirty="0" err="1" smtClean="0">
                <a:latin typeface="Arial" charset="0"/>
                <a:ea typeface="ＭＳ Ｐゴシック" charset="0"/>
              </a:rPr>
              <a:t>and</a:t>
            </a:r>
            <a:r>
              <a:rPr lang="tr-TR" altLang="ja-JP" dirty="0" smtClean="0">
                <a:latin typeface="Arial" charset="0"/>
                <a:ea typeface="ＭＳ Ｐゴシック" charset="0"/>
              </a:rPr>
              <a:t> </a:t>
            </a:r>
            <a:r>
              <a:rPr lang="tr-TR" altLang="ja-JP" dirty="0" err="1" smtClean="0">
                <a:latin typeface="Arial" charset="0"/>
                <a:ea typeface="ＭＳ Ｐゴシック" charset="0"/>
              </a:rPr>
              <a:t>Functional</a:t>
            </a:r>
            <a:r>
              <a:rPr lang="tr-TR" altLang="ja-JP" dirty="0" smtClean="0">
                <a:latin typeface="Arial" charset="0"/>
                <a:ea typeface="ＭＳ Ｐゴシック" charset="0"/>
              </a:rPr>
              <a:t> </a:t>
            </a:r>
            <a:r>
              <a:rPr lang="tr-TR" altLang="ja-JP" dirty="0" err="1" smtClean="0">
                <a:latin typeface="Arial" charset="0"/>
                <a:ea typeface="ＭＳ Ｐゴシック" charset="0"/>
              </a:rPr>
              <a:t>design</a:t>
            </a:r>
            <a:r>
              <a:rPr lang="tr-TR" altLang="ja-JP" dirty="0" smtClean="0">
                <a:latin typeface="Arial" charset="0"/>
                <a:ea typeface="ＭＳ Ｐゴシック" charset="0"/>
              </a:rPr>
              <a:t> </a:t>
            </a:r>
            <a:endParaRPr lang="en-US" dirty="0" smtClean="0">
              <a:latin typeface="Arial" charset="0"/>
              <a:ea typeface="ＭＳ Ｐゴシック" charset="0"/>
            </a:endParaRPr>
          </a:p>
          <a:p>
            <a:r>
              <a:rPr lang="en-US" dirty="0" smtClean="0"/>
              <a:t>In this phase for the alarm clock app we discuss questions like</a:t>
            </a:r>
          </a:p>
          <a:p>
            <a:pPr lvl="1"/>
            <a:r>
              <a:rPr lang="en-US" dirty="0" smtClean="0"/>
              <a:t>Where should we save the alarm parameters (local </a:t>
            </a:r>
            <a:r>
              <a:rPr lang="en-US" dirty="0" err="1" smtClean="0"/>
              <a:t>db</a:t>
            </a:r>
            <a:r>
              <a:rPr lang="en-US" dirty="0" smtClean="0"/>
              <a:t>, file, cloud)?</a:t>
            </a:r>
          </a:p>
          <a:p>
            <a:pPr lvl="1"/>
            <a:r>
              <a:rPr lang="en-US" dirty="0" smtClean="0"/>
              <a:t>How should the alarm list look like?</a:t>
            </a:r>
          </a:p>
          <a:p>
            <a:pPr lvl="1"/>
            <a:r>
              <a:rPr lang="en-US" dirty="0" smtClean="0"/>
              <a:t>How should the single alarm edit screen look like?</a:t>
            </a:r>
          </a:p>
          <a:p>
            <a:pPr lvl="1"/>
            <a:r>
              <a:rPr lang="en-US" dirty="0" smtClean="0"/>
              <a:t>What kind of mechanism should we use to trigger alarm? Thread- daemon process?</a:t>
            </a:r>
          </a:p>
          <a:p>
            <a:pPr lvl="1"/>
            <a:r>
              <a:rPr lang="en-US" dirty="0" smtClean="0"/>
              <a:t>Should we use a list or an array for the alarm list?</a:t>
            </a:r>
          </a:p>
          <a:p>
            <a:pPr lvl="1"/>
            <a:r>
              <a:rPr lang="en-US" dirty="0" smtClean="0"/>
              <a:t>How should we cache the holiday dates?</a:t>
            </a:r>
          </a:p>
          <a:p>
            <a:pPr lvl="1"/>
            <a:endParaRPr lang="en-US" dirty="0" smtClean="0"/>
          </a:p>
          <a:p>
            <a:pPr lvl="1"/>
            <a:endParaRPr lang="en-US"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25</a:t>
            </a:fld>
            <a:endParaRPr lang="en-US" dirty="0"/>
          </a:p>
        </p:txBody>
      </p:sp>
    </p:spTree>
    <p:extLst>
      <p:ext uri="{BB962C8B-B14F-4D97-AF65-F5344CB8AC3E}">
        <p14:creationId xmlns:p14="http://schemas.microsoft.com/office/powerpoint/2010/main" val="98710866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Rest of the Phases</a:t>
            </a:r>
            <a:endParaRPr lang="en-US" dirty="0"/>
          </a:p>
        </p:txBody>
      </p:sp>
      <p:sp>
        <p:nvSpPr>
          <p:cNvPr id="3" name="Content Placeholder 2"/>
          <p:cNvSpPr>
            <a:spLocks noGrp="1"/>
          </p:cNvSpPr>
          <p:nvPr>
            <p:ph idx="1"/>
          </p:nvPr>
        </p:nvSpPr>
        <p:spPr/>
        <p:txBody>
          <a:bodyPr/>
          <a:lstStyle/>
          <a:p>
            <a:r>
              <a:rPr lang="en-US" dirty="0">
                <a:latin typeface="Arial" charset="0"/>
                <a:ea typeface="ＭＳ Ｐゴシック" charset="0"/>
                <a:cs typeface="ＭＳ Ｐゴシック" charset="0"/>
              </a:rPr>
              <a:t>Implementation phase</a:t>
            </a:r>
          </a:p>
          <a:p>
            <a:pPr lvl="1"/>
            <a:r>
              <a:rPr lang="en-US" dirty="0">
                <a:latin typeface="Arial" charset="0"/>
                <a:ea typeface="ＭＳ Ｐゴシック" charset="0"/>
              </a:rPr>
              <a:t>Coding</a:t>
            </a:r>
          </a:p>
          <a:p>
            <a:pPr lvl="1"/>
            <a:r>
              <a:rPr lang="en-US" dirty="0">
                <a:latin typeface="Arial" charset="0"/>
                <a:ea typeface="ＭＳ Ｐゴシック" charset="0"/>
              </a:rPr>
              <a:t>Unit testing</a:t>
            </a:r>
          </a:p>
          <a:p>
            <a:pPr lvl="1"/>
            <a:r>
              <a:rPr lang="en-US" dirty="0">
                <a:latin typeface="Arial" charset="0"/>
                <a:ea typeface="ＭＳ Ｐゴシック" charset="0"/>
              </a:rPr>
              <a:t>Integration</a:t>
            </a:r>
          </a:p>
          <a:p>
            <a:pPr lvl="1"/>
            <a:r>
              <a:rPr lang="en-US" dirty="0">
                <a:latin typeface="Arial" charset="0"/>
                <a:ea typeface="ＭＳ Ｐゴシック" charset="0"/>
              </a:rPr>
              <a:t>Acceptance </a:t>
            </a:r>
            <a:r>
              <a:rPr lang="en-US" dirty="0" smtClean="0">
                <a:latin typeface="Arial" charset="0"/>
                <a:ea typeface="ＭＳ Ｐゴシック" charset="0"/>
              </a:rPr>
              <a:t>testing</a:t>
            </a:r>
          </a:p>
          <a:p>
            <a:pPr lvl="1"/>
            <a:endParaRPr lang="en-US" dirty="0">
              <a:latin typeface="Arial" charset="0"/>
              <a:ea typeface="ＭＳ Ｐゴシック" charset="0"/>
            </a:endParaRPr>
          </a:p>
          <a:p>
            <a:r>
              <a:rPr lang="en-US" dirty="0" smtClean="0">
                <a:latin typeface="Arial" charset="0"/>
                <a:ea typeface="ＭＳ Ｐゴシック" charset="0"/>
                <a:cs typeface="ＭＳ Ｐゴシック" charset="0"/>
              </a:rPr>
              <a:t>Post</a:t>
            </a:r>
            <a:r>
              <a:rPr lang="tr-TR" dirty="0" smtClean="0">
                <a:latin typeface="Arial" charset="0"/>
                <a:ea typeface="ＭＳ Ｐゴシック" charset="0"/>
                <a:cs typeface="ＭＳ Ｐゴシック" charset="0"/>
              </a:rPr>
              <a:t>-</a:t>
            </a:r>
            <a:r>
              <a:rPr lang="en-US" dirty="0" smtClean="0">
                <a:latin typeface="Arial" charset="0"/>
                <a:ea typeface="ＭＳ Ｐゴシック" charset="0"/>
                <a:cs typeface="ＭＳ Ｐゴシック" charset="0"/>
              </a:rPr>
              <a:t>delivery </a:t>
            </a:r>
            <a:r>
              <a:rPr lang="en-US" dirty="0">
                <a:latin typeface="Arial" charset="0"/>
                <a:ea typeface="ＭＳ Ｐゴシック" charset="0"/>
                <a:cs typeface="ＭＳ Ｐゴシック" charset="0"/>
              </a:rPr>
              <a:t>maintenance</a:t>
            </a:r>
          </a:p>
          <a:p>
            <a:pPr lvl="1"/>
            <a:r>
              <a:rPr lang="en-US" dirty="0">
                <a:latin typeface="Arial" charset="0"/>
                <a:ea typeface="ＭＳ Ｐゴシック" charset="0"/>
              </a:rPr>
              <a:t>Corrective maintenance</a:t>
            </a:r>
          </a:p>
          <a:p>
            <a:pPr lvl="1"/>
            <a:r>
              <a:rPr lang="en-US" dirty="0">
                <a:latin typeface="Arial" charset="0"/>
                <a:ea typeface="ＭＳ Ｐゴシック" charset="0"/>
              </a:rPr>
              <a:t>Perfective maintenance</a:t>
            </a:r>
          </a:p>
          <a:p>
            <a:pPr lvl="1"/>
            <a:r>
              <a:rPr lang="en-US" dirty="0">
                <a:latin typeface="Arial" charset="0"/>
                <a:ea typeface="ＭＳ Ｐゴシック" charset="0"/>
              </a:rPr>
              <a:t>Adaptive maintenance</a:t>
            </a:r>
          </a:p>
          <a:p>
            <a:pPr lvl="1"/>
            <a:endParaRPr lang="en-US" dirty="0">
              <a:latin typeface="Arial" charset="0"/>
              <a:ea typeface="ＭＳ Ｐゴシック" charset="0"/>
            </a:endParaRPr>
          </a:p>
          <a:p>
            <a:r>
              <a:rPr lang="en-US" dirty="0">
                <a:latin typeface="Arial" charset="0"/>
                <a:ea typeface="ＭＳ Ｐゴシック" charset="0"/>
                <a:cs typeface="ＭＳ Ｐゴシック" charset="0"/>
              </a:rPr>
              <a:t>Retirement</a:t>
            </a:r>
          </a:p>
          <a:p>
            <a:pPr lvl="1"/>
            <a:endParaRPr lang="en-US" dirty="0" smtClean="0"/>
          </a:p>
          <a:p>
            <a:pPr lvl="1"/>
            <a:endParaRPr lang="en-US"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26</a:t>
            </a:fld>
            <a:endParaRPr lang="en-US" dirty="0"/>
          </a:p>
        </p:txBody>
      </p:sp>
    </p:spTree>
    <p:extLst>
      <p:ext uri="{BB962C8B-B14F-4D97-AF65-F5344CB8AC3E}">
        <p14:creationId xmlns:p14="http://schemas.microsoft.com/office/powerpoint/2010/main" val="6579195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Cost of the Phases</a:t>
            </a:r>
            <a:endParaRPr lang="en-US" dirty="0"/>
          </a:p>
        </p:txBody>
      </p:sp>
      <p:sp>
        <p:nvSpPr>
          <p:cNvPr id="3" name="Content Placeholder 2"/>
          <p:cNvSpPr>
            <a:spLocks noGrp="1"/>
          </p:cNvSpPr>
          <p:nvPr>
            <p:ph idx="1"/>
          </p:nvPr>
        </p:nvSpPr>
        <p:spPr/>
        <p:txBody>
          <a:bodyPr/>
          <a:lstStyle/>
          <a:p>
            <a:r>
              <a:rPr lang="en-US" dirty="0">
                <a:latin typeface="Arial" charset="0"/>
                <a:ea typeface="ＭＳ Ｐゴシック" charset="0"/>
                <a:cs typeface="ＭＳ Ｐゴシック" charset="0"/>
              </a:rPr>
              <a:t>Surprisingly, the costs of the classical phases have hardly changed</a:t>
            </a:r>
          </a:p>
          <a:p>
            <a:pPr lvl="1"/>
            <a:endParaRPr lang="en-US" dirty="0" smtClean="0"/>
          </a:p>
          <a:p>
            <a:pPr lvl="1"/>
            <a:endParaRPr lang="en-US"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27</a:t>
            </a:fld>
            <a:endParaRPr lang="en-US" dirty="0"/>
          </a:p>
        </p:txBody>
      </p:sp>
      <p:pic>
        <p:nvPicPr>
          <p:cNvPr id="6" name="Picture 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0700" y="2322513"/>
            <a:ext cx="8178800" cy="2466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0657977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Cost of Faults</a:t>
            </a:r>
            <a:endParaRPr lang="en-US" dirty="0"/>
          </a:p>
        </p:txBody>
      </p:sp>
      <p:sp>
        <p:nvSpPr>
          <p:cNvPr id="3" name="Content Placeholder 2"/>
          <p:cNvSpPr>
            <a:spLocks noGrp="1"/>
          </p:cNvSpPr>
          <p:nvPr>
            <p:ph idx="1"/>
          </p:nvPr>
        </p:nvSpPr>
        <p:spPr/>
        <p:txBody>
          <a:bodyPr/>
          <a:lstStyle/>
          <a:p>
            <a:pPr>
              <a:buSzPct val="70000"/>
              <a:buFont typeface="Webdings" charset="0"/>
              <a:buChar char="="/>
            </a:pPr>
            <a:r>
              <a:rPr lang="en-US" dirty="0"/>
              <a:t>The cost of detecting and correcting a fault at each phase</a:t>
            </a:r>
          </a:p>
          <a:p>
            <a:pPr lvl="1"/>
            <a:endParaRPr lang="en-US" dirty="0" smtClean="0"/>
          </a:p>
          <a:p>
            <a:pPr lvl="1"/>
            <a:endParaRPr lang="en-US" dirty="0"/>
          </a:p>
        </p:txBody>
      </p:sp>
      <p:sp>
        <p:nvSpPr>
          <p:cNvPr id="4" name="Footer Placeholder 3"/>
          <p:cNvSpPr>
            <a:spLocks noGrp="1"/>
          </p:cNvSpPr>
          <p:nvPr>
            <p:ph type="ftr" sz="quarter" idx="11"/>
          </p:nvPr>
        </p:nvSpPr>
        <p:spPr/>
        <p:txBody>
          <a:bodyPr/>
          <a:lstStyle/>
          <a:p>
            <a:r>
              <a:rPr lang="en-US" dirty="0"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28</a:t>
            </a:fld>
            <a:endParaRPr lang="en-US" dirty="0"/>
          </a:p>
        </p:txBody>
      </p:sp>
      <p:pic>
        <p:nvPicPr>
          <p:cNvPr id="9" name="Picture 8" descr="Screen Shot 2015-07-13 at 15.00.4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900" y="1628800"/>
            <a:ext cx="8966200" cy="4724400"/>
          </a:xfrm>
          <a:prstGeom prst="rect">
            <a:avLst/>
          </a:prstGeom>
        </p:spPr>
      </p:pic>
    </p:spTree>
    <p:extLst>
      <p:ext uri="{BB962C8B-B14F-4D97-AF65-F5344CB8AC3E}">
        <p14:creationId xmlns:p14="http://schemas.microsoft.com/office/powerpoint/2010/main" val="226793772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smtClean="0"/>
              <a:t>Software </a:t>
            </a:r>
            <a:r>
              <a:rPr lang="tr-TR" dirty="0" err="1" smtClean="0"/>
              <a:t>Projects</a:t>
            </a:r>
            <a:endParaRPr lang="tr-TR" dirty="0"/>
          </a:p>
        </p:txBody>
      </p:sp>
      <p:sp>
        <p:nvSpPr>
          <p:cNvPr id="3" name="Content Placeholder 2"/>
          <p:cNvSpPr>
            <a:spLocks noGrp="1"/>
          </p:cNvSpPr>
          <p:nvPr>
            <p:ph idx="1"/>
          </p:nvPr>
        </p:nvSpPr>
        <p:spPr/>
        <p:txBody>
          <a:bodyPr/>
          <a:lstStyle/>
          <a:p>
            <a:pPr algn="just"/>
            <a:r>
              <a:rPr lang="tr-TR" dirty="0" smtClean="0"/>
              <a:t>When carrying out a software project, social aspects are generally more important than technical aspects. </a:t>
            </a:r>
          </a:p>
          <a:p>
            <a:pPr algn="just"/>
            <a:endParaRPr lang="tr-TR" dirty="0" smtClean="0"/>
          </a:p>
          <a:p>
            <a:pPr algn="just"/>
            <a:endParaRPr lang="tr-TR" dirty="0" smtClean="0"/>
          </a:p>
          <a:p>
            <a:pPr algn="just"/>
            <a:r>
              <a:rPr lang="tr-TR" b="1" dirty="0" err="1" smtClean="0">
                <a:solidFill>
                  <a:schemeClr val="accent1"/>
                </a:solidFill>
              </a:rPr>
              <a:t>Stakeholder</a:t>
            </a:r>
            <a:r>
              <a:rPr lang="tr-TR" dirty="0"/>
              <a:t>: </a:t>
            </a:r>
            <a:r>
              <a:rPr lang="tr-TR" dirty="0" err="1"/>
              <a:t>According</a:t>
            </a:r>
            <a:r>
              <a:rPr lang="tr-TR" dirty="0"/>
              <a:t> </a:t>
            </a:r>
            <a:r>
              <a:rPr lang="tr-TR" dirty="0" err="1"/>
              <a:t>to</a:t>
            </a:r>
            <a:r>
              <a:rPr lang="tr-TR" dirty="0"/>
              <a:t> </a:t>
            </a:r>
            <a:r>
              <a:rPr lang="tr-TR" dirty="0" err="1"/>
              <a:t>the</a:t>
            </a:r>
            <a:r>
              <a:rPr lang="tr-TR" dirty="0"/>
              <a:t> Project Management </a:t>
            </a:r>
            <a:r>
              <a:rPr lang="tr-TR" dirty="0" err="1"/>
              <a:t>Institute</a:t>
            </a:r>
            <a:r>
              <a:rPr lang="tr-TR" dirty="0"/>
              <a:t> (PMI), </a:t>
            </a:r>
            <a:r>
              <a:rPr lang="tr-TR" dirty="0" smtClean="0"/>
              <a:t>“</a:t>
            </a:r>
            <a:r>
              <a:rPr lang="tr-TR" i="1" dirty="0" err="1" smtClean="0"/>
              <a:t>the</a:t>
            </a:r>
            <a:r>
              <a:rPr lang="tr-TR" i="1" dirty="0" smtClean="0"/>
              <a:t> </a:t>
            </a:r>
            <a:r>
              <a:rPr lang="tr-TR" i="1" dirty="0" err="1"/>
              <a:t>term</a:t>
            </a:r>
            <a:r>
              <a:rPr lang="tr-TR" i="1" dirty="0"/>
              <a:t> </a:t>
            </a:r>
            <a:r>
              <a:rPr lang="tr-TR" i="1" dirty="0" err="1"/>
              <a:t>project</a:t>
            </a:r>
            <a:r>
              <a:rPr lang="tr-TR" i="1" dirty="0"/>
              <a:t> </a:t>
            </a:r>
            <a:r>
              <a:rPr lang="tr-TR" i="1" dirty="0" err="1"/>
              <a:t>stakeholder</a:t>
            </a:r>
            <a:r>
              <a:rPr lang="tr-TR" i="1" dirty="0"/>
              <a:t> </a:t>
            </a:r>
            <a:r>
              <a:rPr lang="tr-TR" i="1" dirty="0" err="1"/>
              <a:t>refers</a:t>
            </a:r>
            <a:r>
              <a:rPr lang="tr-TR" i="1" dirty="0"/>
              <a:t> </a:t>
            </a:r>
            <a:r>
              <a:rPr lang="tr-TR" i="1" dirty="0" err="1"/>
              <a:t>to</a:t>
            </a:r>
            <a:r>
              <a:rPr lang="tr-TR" i="1" dirty="0"/>
              <a:t>, ‘an </a:t>
            </a:r>
            <a:r>
              <a:rPr lang="tr-TR" i="1" dirty="0" err="1"/>
              <a:t>individual</a:t>
            </a:r>
            <a:r>
              <a:rPr lang="tr-TR" i="1" dirty="0"/>
              <a:t>, </a:t>
            </a:r>
            <a:r>
              <a:rPr lang="tr-TR" i="1" dirty="0" err="1"/>
              <a:t>group</a:t>
            </a:r>
            <a:r>
              <a:rPr lang="tr-TR" i="1" dirty="0"/>
              <a:t>, </a:t>
            </a:r>
            <a:r>
              <a:rPr lang="tr-TR" i="1" dirty="0" err="1"/>
              <a:t>or</a:t>
            </a:r>
            <a:r>
              <a:rPr lang="tr-TR" i="1" dirty="0"/>
              <a:t> </a:t>
            </a:r>
            <a:r>
              <a:rPr lang="tr-TR" i="1" dirty="0" err="1"/>
              <a:t>organization</a:t>
            </a:r>
            <a:r>
              <a:rPr lang="tr-TR" i="1" dirty="0"/>
              <a:t>, </a:t>
            </a:r>
            <a:r>
              <a:rPr lang="tr-TR" i="1" dirty="0" err="1"/>
              <a:t>who</a:t>
            </a:r>
            <a:r>
              <a:rPr lang="tr-TR" i="1" dirty="0"/>
              <a:t> </a:t>
            </a:r>
            <a:r>
              <a:rPr lang="tr-TR" i="1" dirty="0" err="1"/>
              <a:t>may</a:t>
            </a:r>
            <a:r>
              <a:rPr lang="tr-TR" i="1" dirty="0"/>
              <a:t> </a:t>
            </a:r>
            <a:r>
              <a:rPr lang="tr-TR" i="1" dirty="0" err="1"/>
              <a:t>affect</a:t>
            </a:r>
            <a:r>
              <a:rPr lang="tr-TR" i="1" dirty="0"/>
              <a:t>, be </a:t>
            </a:r>
            <a:r>
              <a:rPr lang="tr-TR" i="1" dirty="0" err="1"/>
              <a:t>affected</a:t>
            </a:r>
            <a:r>
              <a:rPr lang="tr-TR" i="1" dirty="0"/>
              <a:t> </a:t>
            </a:r>
            <a:r>
              <a:rPr lang="tr-TR" i="1" dirty="0" err="1"/>
              <a:t>by</a:t>
            </a:r>
            <a:r>
              <a:rPr lang="tr-TR" i="1" dirty="0"/>
              <a:t>, </a:t>
            </a:r>
            <a:r>
              <a:rPr lang="tr-TR" i="1" dirty="0" err="1"/>
              <a:t>or</a:t>
            </a:r>
            <a:r>
              <a:rPr lang="tr-TR" i="1" dirty="0"/>
              <a:t> </a:t>
            </a:r>
            <a:r>
              <a:rPr lang="tr-TR" i="1" dirty="0" err="1"/>
              <a:t>perceive</a:t>
            </a:r>
            <a:r>
              <a:rPr lang="tr-TR" i="1" dirty="0"/>
              <a:t> </a:t>
            </a:r>
            <a:r>
              <a:rPr lang="tr-TR" i="1" dirty="0" err="1"/>
              <a:t>itself</a:t>
            </a:r>
            <a:r>
              <a:rPr lang="tr-TR" i="1" dirty="0"/>
              <a:t> </a:t>
            </a:r>
            <a:r>
              <a:rPr lang="tr-TR" i="1" dirty="0" err="1"/>
              <a:t>to</a:t>
            </a:r>
            <a:r>
              <a:rPr lang="tr-TR" i="1" dirty="0"/>
              <a:t> be </a:t>
            </a:r>
            <a:r>
              <a:rPr lang="tr-TR" i="1" dirty="0" err="1"/>
              <a:t>affected</a:t>
            </a:r>
            <a:r>
              <a:rPr lang="tr-TR" i="1" dirty="0"/>
              <a:t> </a:t>
            </a:r>
            <a:r>
              <a:rPr lang="tr-TR" i="1" dirty="0" err="1"/>
              <a:t>by</a:t>
            </a:r>
            <a:r>
              <a:rPr lang="tr-TR" i="1" dirty="0"/>
              <a:t> a </a:t>
            </a:r>
            <a:r>
              <a:rPr lang="tr-TR" i="1" dirty="0" err="1"/>
              <a:t>decision</a:t>
            </a:r>
            <a:r>
              <a:rPr lang="tr-TR" i="1" dirty="0"/>
              <a:t>, </a:t>
            </a:r>
            <a:r>
              <a:rPr lang="tr-TR" i="1" dirty="0" err="1"/>
              <a:t>activity</a:t>
            </a:r>
            <a:r>
              <a:rPr lang="tr-TR" i="1" dirty="0"/>
              <a:t>, </a:t>
            </a:r>
            <a:r>
              <a:rPr lang="tr-TR" i="1" dirty="0" err="1"/>
              <a:t>or</a:t>
            </a:r>
            <a:r>
              <a:rPr lang="tr-TR" i="1" dirty="0"/>
              <a:t> </a:t>
            </a:r>
            <a:r>
              <a:rPr lang="tr-TR" i="1" dirty="0" err="1"/>
              <a:t>outcome</a:t>
            </a:r>
            <a:r>
              <a:rPr lang="tr-TR" i="1" dirty="0"/>
              <a:t> of a </a:t>
            </a:r>
            <a:r>
              <a:rPr lang="tr-TR" i="1" dirty="0" err="1" smtClean="0"/>
              <a:t>project</a:t>
            </a:r>
            <a:r>
              <a:rPr lang="tr-TR" dirty="0" smtClean="0"/>
              <a:t>”</a:t>
            </a:r>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29</a:t>
            </a:fld>
            <a:endParaRPr lang="en-US" dirty="0"/>
          </a:p>
        </p:txBody>
      </p:sp>
      <p:sp>
        <p:nvSpPr>
          <p:cNvPr id="5" name="Footer Placeholder 4"/>
          <p:cNvSpPr>
            <a:spLocks noGrp="1"/>
          </p:cNvSpPr>
          <p:nvPr>
            <p:ph type="ftr" sz="quarter" idx="11"/>
          </p:nvPr>
        </p:nvSpPr>
        <p:spPr/>
        <p:txBody>
          <a:bodyPr/>
          <a:lstStyle/>
          <a:p>
            <a:r>
              <a:rPr lang="en-US" dirty="0" smtClean="0"/>
              <a:t>Introduction</a:t>
            </a:r>
            <a:endParaRPr lang="en-US" dirty="0"/>
          </a:p>
        </p:txBody>
      </p:sp>
    </p:spTree>
    <p:extLst>
      <p:ext uri="{BB962C8B-B14F-4D97-AF65-F5344CB8AC3E}">
        <p14:creationId xmlns:p14="http://schemas.microsoft.com/office/powerpoint/2010/main" val="28527921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tr-TR" dirty="0"/>
              <a:t>Course - Textbooks</a:t>
            </a:r>
          </a:p>
        </p:txBody>
      </p:sp>
      <p:sp>
        <p:nvSpPr>
          <p:cNvPr id="11" name="Content Placeholder 10"/>
          <p:cNvSpPr>
            <a:spLocks noGrp="1"/>
          </p:cNvSpPr>
          <p:nvPr>
            <p:ph sz="half" idx="1"/>
          </p:nvPr>
        </p:nvSpPr>
        <p:spPr>
          <a:xfrm>
            <a:off x="457200" y="1124744"/>
            <a:ext cx="4038600" cy="5001419"/>
          </a:xfrm>
        </p:spPr>
        <p:txBody>
          <a:bodyPr/>
          <a:lstStyle/>
          <a:p>
            <a:pPr>
              <a:buFontTx/>
              <a:buNone/>
            </a:pPr>
            <a:r>
              <a:rPr lang="tr-TR" sz="2000" b="1" dirty="0">
                <a:cs typeface="Times New Roman" pitchFamily="18" charset="0"/>
                <a:hlinkClick r:id="rId2"/>
              </a:rPr>
              <a:t>Software Engineering</a:t>
            </a:r>
            <a:r>
              <a:rPr lang="tr-TR" sz="2000" b="1" dirty="0">
                <a:hlinkClick r:id="rId2"/>
              </a:rPr>
              <a:t>:</a:t>
            </a:r>
          </a:p>
          <a:p>
            <a:pPr>
              <a:buFontTx/>
              <a:buNone/>
            </a:pPr>
            <a:r>
              <a:rPr lang="tr-TR" sz="2000" b="1" dirty="0">
                <a:cs typeface="Times New Roman" pitchFamily="18" charset="0"/>
                <a:hlinkClick r:id="rId2"/>
              </a:rPr>
              <a:t>A Practitioner’s </a:t>
            </a:r>
            <a:r>
              <a:rPr lang="tr-TR" sz="2000" b="1" dirty="0" smtClean="0">
                <a:cs typeface="Times New Roman" pitchFamily="18" charset="0"/>
                <a:hlinkClick r:id="rId2"/>
              </a:rPr>
              <a:t>Approach</a:t>
            </a:r>
            <a:r>
              <a:rPr lang="tr-TR" sz="2000" b="1" dirty="0" smtClean="0">
                <a:cs typeface="Times New Roman" pitchFamily="18" charset="0"/>
              </a:rPr>
              <a:t> </a:t>
            </a:r>
            <a:r>
              <a:rPr lang="tr-TR" sz="1200" dirty="0" smtClean="0">
                <a:cs typeface="Times New Roman" pitchFamily="18" charset="0"/>
              </a:rPr>
              <a:t>(SEPA)</a:t>
            </a:r>
            <a:endParaRPr lang="tr-TR" sz="2000" dirty="0"/>
          </a:p>
          <a:p>
            <a:pPr marL="0" indent="0">
              <a:buNone/>
            </a:pPr>
            <a:r>
              <a:rPr lang="tr-TR" sz="2000" dirty="0"/>
              <a:t>Roger S. Pressman, 6th ed.</a:t>
            </a:r>
          </a:p>
          <a:p>
            <a:pPr marL="0" indent="0">
              <a:buNone/>
            </a:pPr>
            <a:r>
              <a:rPr lang="tr-TR" sz="2000" dirty="0"/>
              <a:t>McGraw-Hill, 2005</a:t>
            </a:r>
          </a:p>
          <a:p>
            <a:endParaRPr lang="tr-TR" dirty="0"/>
          </a:p>
        </p:txBody>
      </p:sp>
      <p:sp>
        <p:nvSpPr>
          <p:cNvPr id="12" name="Content Placeholder 11"/>
          <p:cNvSpPr>
            <a:spLocks noGrp="1"/>
          </p:cNvSpPr>
          <p:nvPr>
            <p:ph sz="half" idx="2"/>
          </p:nvPr>
        </p:nvSpPr>
        <p:spPr>
          <a:xfrm>
            <a:off x="4644008" y="1216322"/>
            <a:ext cx="4038600" cy="5073427"/>
          </a:xfrm>
        </p:spPr>
        <p:txBody>
          <a:bodyPr/>
          <a:lstStyle/>
          <a:p>
            <a:pPr marL="0" indent="0">
              <a:buNone/>
            </a:pPr>
            <a:r>
              <a:rPr lang="tr-TR" sz="2000" b="1" dirty="0" smtClean="0">
                <a:cs typeface="Times New Roman" pitchFamily="18" charset="0"/>
                <a:hlinkClick r:id="rId3"/>
              </a:rPr>
              <a:t>Object-Oriented and Classical Software Engineering</a:t>
            </a:r>
            <a:r>
              <a:rPr lang="tr-TR" dirty="0" smtClean="0"/>
              <a:t/>
            </a:r>
            <a:br>
              <a:rPr lang="tr-TR" dirty="0" smtClean="0"/>
            </a:br>
            <a:r>
              <a:rPr lang="tr-TR" sz="2000" dirty="0" err="1"/>
              <a:t>Stephen</a:t>
            </a:r>
            <a:r>
              <a:rPr lang="tr-TR" sz="2000" dirty="0"/>
              <a:t> R. </a:t>
            </a:r>
            <a:r>
              <a:rPr lang="tr-TR" sz="2000" dirty="0" err="1"/>
              <a:t>Schach</a:t>
            </a:r>
            <a:r>
              <a:rPr lang="tr-TR" sz="2000" dirty="0"/>
              <a:t>, 8th ed.</a:t>
            </a:r>
          </a:p>
          <a:p>
            <a:pPr marL="0" indent="0">
              <a:buNone/>
            </a:pPr>
            <a:r>
              <a:rPr lang="tr-TR" sz="2000" dirty="0" err="1"/>
              <a:t>McGraw-Hill</a:t>
            </a:r>
            <a:r>
              <a:rPr lang="tr-TR" sz="2000" dirty="0"/>
              <a:t>, 2010</a:t>
            </a:r>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3</a:t>
            </a:fld>
            <a:endParaRPr lang="en-US" dirty="0"/>
          </a:p>
        </p:txBody>
      </p:sp>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552" y="2852936"/>
            <a:ext cx="2164931" cy="2716989"/>
          </a:xfrm>
          <a:prstGeom prst="rect">
            <a:avLst/>
          </a:prstGeom>
        </p:spPr>
      </p:pic>
      <p:sp>
        <p:nvSpPr>
          <p:cNvPr id="2" name="Footer Placeholder 1"/>
          <p:cNvSpPr>
            <a:spLocks noGrp="1"/>
          </p:cNvSpPr>
          <p:nvPr>
            <p:ph type="ftr" sz="quarter" idx="11"/>
          </p:nvPr>
        </p:nvSpPr>
        <p:spPr/>
        <p:txBody>
          <a:bodyPr/>
          <a:lstStyle/>
          <a:p>
            <a:r>
              <a:rPr lang="en-US" dirty="0" smtClean="0"/>
              <a:t>Introduction</a:t>
            </a:r>
            <a:endParaRPr lang="en-US" dirty="0"/>
          </a:p>
        </p:txBody>
      </p:sp>
      <p:pic>
        <p:nvPicPr>
          <p:cNvPr id="5" name="Picture 4"/>
          <p:cNvPicPr>
            <a:picLocks noChangeAspect="1"/>
          </p:cNvPicPr>
          <p:nvPr/>
        </p:nvPicPr>
        <p:blipFill>
          <a:blip r:embed="rId5"/>
          <a:stretch>
            <a:fillRect/>
          </a:stretch>
        </p:blipFill>
        <p:spPr>
          <a:xfrm>
            <a:off x="4821858" y="2852936"/>
            <a:ext cx="2166107" cy="2667620"/>
          </a:xfrm>
          <a:prstGeom prst="rect">
            <a:avLst/>
          </a:prstGeom>
        </p:spPr>
      </p:pic>
    </p:spTree>
    <p:extLst>
      <p:ext uri="{BB962C8B-B14F-4D97-AF65-F5344CB8AC3E}">
        <p14:creationId xmlns:p14="http://schemas.microsoft.com/office/powerpoint/2010/main" val="189778541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a:t>Software </a:t>
            </a:r>
            <a:r>
              <a:rPr lang="tr-TR" dirty="0" smtClean="0"/>
              <a:t>Project </a:t>
            </a:r>
            <a:r>
              <a:rPr lang="tr-TR" dirty="0" err="1" smtClean="0"/>
              <a:t>Stakeholders</a:t>
            </a:r>
            <a:endParaRPr lang="en-US" dirty="0"/>
          </a:p>
        </p:txBody>
      </p:sp>
      <p:sp>
        <p:nvSpPr>
          <p:cNvPr id="3" name="Content Placeholder 2"/>
          <p:cNvSpPr>
            <a:spLocks noGrp="1"/>
          </p:cNvSpPr>
          <p:nvPr>
            <p:ph idx="1"/>
          </p:nvPr>
        </p:nvSpPr>
        <p:spPr/>
        <p:txBody>
          <a:bodyPr>
            <a:normAutofit lnSpcReduction="10000"/>
          </a:bodyPr>
          <a:lstStyle/>
          <a:p>
            <a:r>
              <a:rPr lang="en-US" dirty="0" smtClean="0"/>
              <a:t>The most common software project stakeholders are listed below. </a:t>
            </a:r>
          </a:p>
          <a:p>
            <a:pPr lvl="1"/>
            <a:r>
              <a:rPr lang="en-US" dirty="0" smtClean="0"/>
              <a:t>User</a:t>
            </a:r>
          </a:p>
          <a:p>
            <a:pPr lvl="1"/>
            <a:r>
              <a:rPr lang="en-US" dirty="0" smtClean="0"/>
              <a:t>Customer</a:t>
            </a:r>
          </a:p>
          <a:p>
            <a:pPr lvl="1"/>
            <a:r>
              <a:rPr lang="en-US" dirty="0" smtClean="0"/>
              <a:t>Project Manager</a:t>
            </a:r>
          </a:p>
          <a:p>
            <a:pPr lvl="1"/>
            <a:r>
              <a:rPr lang="en-US" dirty="0" smtClean="0"/>
              <a:t>Team Leader</a:t>
            </a:r>
          </a:p>
          <a:p>
            <a:pPr lvl="1"/>
            <a:r>
              <a:rPr lang="en-US" dirty="0" smtClean="0"/>
              <a:t>Analyst – Requirements Eng.</a:t>
            </a:r>
          </a:p>
          <a:p>
            <a:pPr lvl="1"/>
            <a:r>
              <a:rPr lang="en-US" dirty="0" smtClean="0"/>
              <a:t>Configuration Manager</a:t>
            </a:r>
          </a:p>
          <a:p>
            <a:pPr lvl="1"/>
            <a:r>
              <a:rPr lang="en-US" dirty="0" smtClean="0"/>
              <a:t>Designer – Architect</a:t>
            </a:r>
          </a:p>
          <a:p>
            <a:pPr lvl="1"/>
            <a:r>
              <a:rPr lang="en-US" dirty="0" smtClean="0"/>
              <a:t>UI-Web designer</a:t>
            </a:r>
          </a:p>
          <a:p>
            <a:pPr lvl="1"/>
            <a:r>
              <a:rPr lang="en-US" dirty="0" smtClean="0"/>
              <a:t>Programmer</a:t>
            </a:r>
          </a:p>
          <a:p>
            <a:pPr lvl="1"/>
            <a:r>
              <a:rPr lang="en-US" dirty="0" smtClean="0"/>
              <a:t>Tester</a:t>
            </a:r>
          </a:p>
          <a:p>
            <a:pPr lvl="1"/>
            <a:r>
              <a:rPr lang="en-US" dirty="0" smtClean="0"/>
              <a:t>QA people</a:t>
            </a:r>
          </a:p>
          <a:p>
            <a:pPr lvl="1"/>
            <a:r>
              <a:rPr lang="en-US" dirty="0" smtClean="0"/>
              <a:t>IT people</a:t>
            </a:r>
          </a:p>
          <a:p>
            <a:pPr lvl="1"/>
            <a:r>
              <a:rPr lang="en-US" dirty="0" smtClean="0"/>
              <a:t>DevOps – Maintenance People</a:t>
            </a:r>
            <a:endParaRPr lang="en-US" dirty="0"/>
          </a:p>
        </p:txBody>
      </p:sp>
      <p:sp>
        <p:nvSpPr>
          <p:cNvPr id="4" name="Footer Placeholder 3"/>
          <p:cNvSpPr>
            <a:spLocks noGrp="1"/>
          </p:cNvSpPr>
          <p:nvPr>
            <p:ph type="ftr" sz="quarter" idx="11"/>
          </p:nvPr>
        </p:nvSpPr>
        <p:spPr/>
        <p:txBody>
          <a:bodyPr/>
          <a:lstStyle/>
          <a:p>
            <a:r>
              <a:rPr lang="en-US" dirty="0"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30</a:t>
            </a:fld>
            <a:endParaRPr lang="en-US" dirty="0"/>
          </a:p>
        </p:txBody>
      </p:sp>
      <p:pic>
        <p:nvPicPr>
          <p:cNvPr id="6" name="Picture 5"/>
          <p:cNvPicPr>
            <a:picLocks noChangeAspect="1"/>
          </p:cNvPicPr>
          <p:nvPr/>
        </p:nvPicPr>
        <p:blipFill>
          <a:blip r:embed="rId2"/>
          <a:stretch>
            <a:fillRect/>
          </a:stretch>
        </p:blipFill>
        <p:spPr>
          <a:xfrm>
            <a:off x="4499992" y="1772816"/>
            <a:ext cx="4644008" cy="4437679"/>
          </a:xfrm>
          <a:prstGeom prst="rect">
            <a:avLst/>
          </a:prstGeom>
        </p:spPr>
      </p:pic>
    </p:spTree>
    <p:extLst>
      <p:ext uri="{BB962C8B-B14F-4D97-AF65-F5344CB8AC3E}">
        <p14:creationId xmlns:p14="http://schemas.microsoft.com/office/powerpoint/2010/main" val="338671778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tr-TR" dirty="0" err="1" smtClean="0"/>
              <a:t>Communication</a:t>
            </a:r>
            <a:r>
              <a:rPr lang="tr-TR" dirty="0" smtClean="0"/>
              <a:t> </a:t>
            </a:r>
            <a:r>
              <a:rPr lang="tr-TR" dirty="0" err="1" smtClean="0"/>
              <a:t>Difficulties</a:t>
            </a:r>
            <a:endParaRPr lang="tr-TR" dirty="0"/>
          </a:p>
        </p:txBody>
      </p:sp>
      <p:sp>
        <p:nvSpPr>
          <p:cNvPr id="5" name="Slide Number Placeholder 4"/>
          <p:cNvSpPr>
            <a:spLocks noGrp="1"/>
          </p:cNvSpPr>
          <p:nvPr>
            <p:ph type="sldNum" sz="quarter" idx="12"/>
          </p:nvPr>
        </p:nvSpPr>
        <p:spPr/>
        <p:txBody>
          <a:bodyPr/>
          <a:lstStyle/>
          <a:p>
            <a:fld id="{FA84A37A-AFC2-4A01-80A1-FC20F2C0D5BB}" type="slidenum">
              <a:rPr lang="en-US" smtClean="0"/>
              <a:pPr/>
              <a:t>31</a:t>
            </a:fld>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1052736"/>
            <a:ext cx="7048436" cy="5286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2339752" y="1124744"/>
            <a:ext cx="1368152" cy="25711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0" name="Rectangle 9"/>
          <p:cNvSpPr/>
          <p:nvPr/>
        </p:nvSpPr>
        <p:spPr>
          <a:xfrm>
            <a:off x="3707904" y="1124743"/>
            <a:ext cx="1368152" cy="25711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Rectangle 10"/>
          <p:cNvSpPr/>
          <p:nvPr/>
        </p:nvSpPr>
        <p:spPr>
          <a:xfrm>
            <a:off x="5148064" y="1124742"/>
            <a:ext cx="1368152" cy="25711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Rectangle 11"/>
          <p:cNvSpPr/>
          <p:nvPr/>
        </p:nvSpPr>
        <p:spPr>
          <a:xfrm>
            <a:off x="6516216" y="1124744"/>
            <a:ext cx="1368152" cy="25711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3" name="Rectangle 12"/>
          <p:cNvSpPr/>
          <p:nvPr/>
        </p:nvSpPr>
        <p:spPr>
          <a:xfrm>
            <a:off x="2339752" y="3746452"/>
            <a:ext cx="1368152" cy="25711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4" name="Rectangle 13"/>
          <p:cNvSpPr/>
          <p:nvPr/>
        </p:nvSpPr>
        <p:spPr>
          <a:xfrm>
            <a:off x="3707904" y="3746451"/>
            <a:ext cx="1368152" cy="25711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5" name="Rectangle 14"/>
          <p:cNvSpPr/>
          <p:nvPr/>
        </p:nvSpPr>
        <p:spPr>
          <a:xfrm>
            <a:off x="5148064" y="3746450"/>
            <a:ext cx="1368152" cy="25711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6" name="Rectangle 15"/>
          <p:cNvSpPr/>
          <p:nvPr/>
        </p:nvSpPr>
        <p:spPr>
          <a:xfrm>
            <a:off x="6516216" y="3746452"/>
            <a:ext cx="1368152" cy="25711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7" name="Rectangle 16"/>
          <p:cNvSpPr/>
          <p:nvPr/>
        </p:nvSpPr>
        <p:spPr>
          <a:xfrm>
            <a:off x="946540" y="3738165"/>
            <a:ext cx="1368152" cy="25711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Footer Placeholder 1"/>
          <p:cNvSpPr>
            <a:spLocks noGrp="1"/>
          </p:cNvSpPr>
          <p:nvPr>
            <p:ph type="ftr" sz="quarter" idx="11"/>
          </p:nvPr>
        </p:nvSpPr>
        <p:spPr/>
        <p:txBody>
          <a:bodyPr/>
          <a:lstStyle/>
          <a:p>
            <a:r>
              <a:rPr lang="en-US" dirty="0" smtClean="0"/>
              <a:t>Introduction</a:t>
            </a:r>
            <a:endParaRPr lang="en-US" dirty="0"/>
          </a:p>
        </p:txBody>
      </p:sp>
    </p:spTree>
    <p:extLst>
      <p:ext uri="{BB962C8B-B14F-4D97-AF65-F5344CB8AC3E}">
        <p14:creationId xmlns:p14="http://schemas.microsoft.com/office/powerpoint/2010/main" val="14809201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11"/>
                                        </p:tgtEl>
                                      </p:cBhvr>
                                    </p:animEffect>
                                    <p:set>
                                      <p:cBhvr>
                                        <p:cTn id="17" dur="1" fill="hold">
                                          <p:stCondLst>
                                            <p:cond delay="499"/>
                                          </p:stCondLst>
                                        </p:cTn>
                                        <p:tgtEl>
                                          <p:spTgt spid="11"/>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500"/>
                                        <p:tgtEl>
                                          <p:spTgt spid="12"/>
                                        </p:tgtEl>
                                      </p:cBhvr>
                                    </p:animEffect>
                                    <p:set>
                                      <p:cBhvr>
                                        <p:cTn id="22" dur="1" fill="hold">
                                          <p:stCondLst>
                                            <p:cond delay="499"/>
                                          </p:stCondLst>
                                        </p:cTn>
                                        <p:tgtEl>
                                          <p:spTgt spid="1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0" nodeType="clickEffect">
                                  <p:stCondLst>
                                    <p:cond delay="0"/>
                                  </p:stCondLst>
                                  <p:childTnLst>
                                    <p:animEffect transition="out" filter="fade">
                                      <p:cBhvr>
                                        <p:cTn id="26" dur="500"/>
                                        <p:tgtEl>
                                          <p:spTgt spid="17"/>
                                        </p:tgtEl>
                                      </p:cBhvr>
                                    </p:animEffect>
                                    <p:set>
                                      <p:cBhvr>
                                        <p:cTn id="27" dur="1" fill="hold">
                                          <p:stCondLst>
                                            <p:cond delay="499"/>
                                          </p:stCondLst>
                                        </p:cTn>
                                        <p:tgtEl>
                                          <p:spTgt spid="17"/>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0" nodeType="clickEffect">
                                  <p:stCondLst>
                                    <p:cond delay="0"/>
                                  </p:stCondLst>
                                  <p:childTnLst>
                                    <p:animEffect transition="out" filter="fade">
                                      <p:cBhvr>
                                        <p:cTn id="31" dur="500"/>
                                        <p:tgtEl>
                                          <p:spTgt spid="13"/>
                                        </p:tgtEl>
                                      </p:cBhvr>
                                    </p:animEffect>
                                    <p:set>
                                      <p:cBhvr>
                                        <p:cTn id="32" dur="1" fill="hold">
                                          <p:stCondLst>
                                            <p:cond delay="499"/>
                                          </p:stCondLst>
                                        </p:cTn>
                                        <p:tgtEl>
                                          <p:spTgt spid="13"/>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grpId="0" nodeType="clickEffect">
                                  <p:stCondLst>
                                    <p:cond delay="0"/>
                                  </p:stCondLst>
                                  <p:childTnLst>
                                    <p:animEffect transition="out" filter="fade">
                                      <p:cBhvr>
                                        <p:cTn id="36" dur="500"/>
                                        <p:tgtEl>
                                          <p:spTgt spid="14"/>
                                        </p:tgtEl>
                                      </p:cBhvr>
                                    </p:animEffect>
                                    <p:set>
                                      <p:cBhvr>
                                        <p:cTn id="37" dur="1" fill="hold">
                                          <p:stCondLst>
                                            <p:cond delay="499"/>
                                          </p:stCondLst>
                                        </p:cTn>
                                        <p:tgtEl>
                                          <p:spTgt spid="14"/>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0" nodeType="clickEffect">
                                  <p:stCondLst>
                                    <p:cond delay="0"/>
                                  </p:stCondLst>
                                  <p:childTnLst>
                                    <p:animEffect transition="out" filter="fade">
                                      <p:cBhvr>
                                        <p:cTn id="41" dur="500"/>
                                        <p:tgtEl>
                                          <p:spTgt spid="15"/>
                                        </p:tgtEl>
                                      </p:cBhvr>
                                    </p:animEffect>
                                    <p:set>
                                      <p:cBhvr>
                                        <p:cTn id="42" dur="1" fill="hold">
                                          <p:stCondLst>
                                            <p:cond delay="499"/>
                                          </p:stCondLst>
                                        </p:cTn>
                                        <p:tgtEl>
                                          <p:spTgt spid="15"/>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0" nodeType="clickEffect">
                                  <p:stCondLst>
                                    <p:cond delay="0"/>
                                  </p:stCondLst>
                                  <p:childTnLst>
                                    <p:animEffect transition="out" filter="fade">
                                      <p:cBhvr>
                                        <p:cTn id="46" dur="500"/>
                                        <p:tgtEl>
                                          <p:spTgt spid="16"/>
                                        </p:tgtEl>
                                      </p:cBhvr>
                                    </p:animEffect>
                                    <p:set>
                                      <p:cBhvr>
                                        <p:cTn id="47" dur="1" fill="hold">
                                          <p:stCondLst>
                                            <p:cond delay="4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animBg="1"/>
      <p:bldP spid="12" grpId="0" animBg="1"/>
      <p:bldP spid="13" grpId="0" animBg="1"/>
      <p:bldP spid="14" grpId="0" animBg="1"/>
      <p:bldP spid="15" grpId="0" animBg="1"/>
      <p:bldP spid="16" grpId="0" animBg="1"/>
      <p:bldP spid="1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28599" y="2974072"/>
            <a:ext cx="8686800" cy="1463040"/>
          </a:xfrm>
        </p:spPr>
        <p:txBody>
          <a:bodyPr/>
          <a:lstStyle/>
          <a:p>
            <a:r>
              <a:rPr lang="tr-TR" sz="6000" dirty="0" smtClean="0">
                <a:latin typeface="Arial" pitchFamily="34" charset="0"/>
                <a:cs typeface="Arial" pitchFamily="34" charset="0"/>
              </a:rPr>
              <a:t>Object </a:t>
            </a:r>
            <a:r>
              <a:rPr lang="tr-TR" sz="6000" dirty="0" err="1" smtClean="0">
                <a:latin typeface="Arial" pitchFamily="34" charset="0"/>
                <a:cs typeface="Arial" pitchFamily="34" charset="0"/>
              </a:rPr>
              <a:t>Oriented</a:t>
            </a:r>
            <a:r>
              <a:rPr lang="tr-TR" sz="6000" dirty="0" smtClean="0">
                <a:latin typeface="Arial" pitchFamily="34" charset="0"/>
                <a:cs typeface="Arial" pitchFamily="34" charset="0"/>
              </a:rPr>
              <a:t> </a:t>
            </a:r>
            <a:r>
              <a:rPr lang="tr-TR" sz="6000" dirty="0" err="1" smtClean="0">
                <a:latin typeface="Arial" pitchFamily="34" charset="0"/>
                <a:cs typeface="Arial" pitchFamily="34" charset="0"/>
              </a:rPr>
              <a:t>Paradigm</a:t>
            </a:r>
            <a:endParaRPr lang="tr-TR" sz="6000" dirty="0"/>
          </a:p>
        </p:txBody>
      </p:sp>
      <p:sp>
        <p:nvSpPr>
          <p:cNvPr id="6" name="Text Placeholder 5"/>
          <p:cNvSpPr>
            <a:spLocks noGrp="1"/>
          </p:cNvSpPr>
          <p:nvPr>
            <p:ph type="body" idx="1"/>
          </p:nvPr>
        </p:nvSpPr>
        <p:spPr/>
        <p:txBody>
          <a:bodyPr/>
          <a:lstStyle/>
          <a:p>
            <a:endParaRPr lang="tr-TR"/>
          </a:p>
        </p:txBody>
      </p:sp>
      <p:sp>
        <p:nvSpPr>
          <p:cNvPr id="4" name="Slide Number Placeholder 3"/>
          <p:cNvSpPr>
            <a:spLocks noGrp="1"/>
          </p:cNvSpPr>
          <p:nvPr>
            <p:ph type="sldNum" sz="quarter" idx="12"/>
          </p:nvPr>
        </p:nvSpPr>
        <p:spPr/>
        <p:txBody>
          <a:bodyPr/>
          <a:lstStyle/>
          <a:p>
            <a:r>
              <a:rPr lang="tr-TR" dirty="0" smtClean="0"/>
              <a:t>1.</a:t>
            </a:r>
            <a:r>
              <a:rPr lang="tr-TR" dirty="0"/>
              <a:t>3</a:t>
            </a:r>
            <a:endParaRPr lang="en-US" dirty="0"/>
          </a:p>
        </p:txBody>
      </p:sp>
      <p:sp>
        <p:nvSpPr>
          <p:cNvPr id="7" name="TextBox 6"/>
          <p:cNvSpPr txBox="1"/>
          <p:nvPr/>
        </p:nvSpPr>
        <p:spPr>
          <a:xfrm>
            <a:off x="107504" y="188640"/>
            <a:ext cx="5328592" cy="1754327"/>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marL="342900" indent="-342900">
              <a:buFont typeface="+mj-lt"/>
              <a:buAutoNum type="arabicPeriod"/>
            </a:pPr>
            <a:r>
              <a:rPr lang="tr-TR" dirty="0">
                <a:latin typeface="Arial" pitchFamily="34" charset="0"/>
                <a:cs typeface="Arial" pitchFamily="34" charset="0"/>
              </a:rPr>
              <a:t>Course </a:t>
            </a:r>
            <a:r>
              <a:rPr lang="tr-TR" dirty="0" err="1" smtClean="0">
                <a:latin typeface="Arial" pitchFamily="34" charset="0"/>
                <a:cs typeface="Arial" pitchFamily="34" charset="0"/>
              </a:rPr>
              <a:t>Objectives</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Software </a:t>
            </a:r>
            <a:r>
              <a:rPr lang="tr-TR" dirty="0" err="1" smtClean="0">
                <a:latin typeface="Arial" pitchFamily="34" charset="0"/>
                <a:cs typeface="Arial" pitchFamily="34" charset="0"/>
              </a:rPr>
              <a:t>Projects</a:t>
            </a:r>
            <a:endParaRPr lang="tr-TR" dirty="0" smtClean="0">
              <a:latin typeface="Arial" pitchFamily="34" charset="0"/>
              <a:cs typeface="Arial" pitchFamily="34" charset="0"/>
            </a:endParaRPr>
          </a:p>
          <a:p>
            <a:pPr marL="800100" lvl="1" indent="-342900">
              <a:buFont typeface="+mj-lt"/>
              <a:buAutoNum type="alphaLcPeriod"/>
            </a:pPr>
            <a:r>
              <a:rPr lang="tr-TR" dirty="0" err="1" smtClean="0">
                <a:latin typeface="Arial" pitchFamily="34" charset="0"/>
                <a:cs typeface="Arial" pitchFamily="34" charset="0"/>
              </a:rPr>
              <a:t>Phases</a:t>
            </a:r>
            <a:endParaRPr lang="tr-TR" dirty="0" smtClean="0">
              <a:latin typeface="Arial" pitchFamily="34" charset="0"/>
              <a:cs typeface="Arial" pitchFamily="34" charset="0"/>
            </a:endParaRPr>
          </a:p>
          <a:p>
            <a:pPr marL="800100" lvl="1" indent="-342900">
              <a:buFont typeface="+mj-lt"/>
              <a:buAutoNum type="alphaLcPeriod"/>
            </a:pPr>
            <a:r>
              <a:rPr lang="tr-TR" dirty="0" err="1" smtClean="0">
                <a:latin typeface="Arial" pitchFamily="34" charset="0"/>
                <a:cs typeface="Arial" pitchFamily="34" charset="0"/>
              </a:rPr>
              <a:t>Stakeholders</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Object </a:t>
            </a:r>
            <a:r>
              <a:rPr lang="tr-TR" dirty="0" err="1" smtClean="0">
                <a:latin typeface="Arial" pitchFamily="34" charset="0"/>
                <a:cs typeface="Arial" pitchFamily="34" charset="0"/>
              </a:rPr>
              <a:t>Oriented</a:t>
            </a:r>
            <a:r>
              <a:rPr lang="tr-TR" dirty="0" smtClean="0">
                <a:latin typeface="Arial" pitchFamily="34" charset="0"/>
                <a:cs typeface="Arial" pitchFamily="34" charset="0"/>
              </a:rPr>
              <a:t> </a:t>
            </a:r>
            <a:r>
              <a:rPr lang="tr-TR" dirty="0" err="1" smtClean="0">
                <a:latin typeface="Arial" pitchFamily="34" charset="0"/>
                <a:cs typeface="Arial" pitchFamily="34" charset="0"/>
              </a:rPr>
              <a:t>Paradigm</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Project </a:t>
            </a:r>
            <a:r>
              <a:rPr lang="tr-TR" dirty="0" err="1" smtClean="0">
                <a:latin typeface="Arial" pitchFamily="34" charset="0"/>
                <a:cs typeface="Arial" pitchFamily="34" charset="0"/>
              </a:rPr>
              <a:t>Scope</a:t>
            </a:r>
            <a:r>
              <a:rPr lang="tr-TR" dirty="0" smtClean="0">
                <a:latin typeface="Arial" pitchFamily="34" charset="0"/>
                <a:cs typeface="Arial" pitchFamily="34" charset="0"/>
              </a:rPr>
              <a:t> – How </a:t>
            </a:r>
            <a:r>
              <a:rPr lang="tr-TR" dirty="0" err="1" smtClean="0">
                <a:latin typeface="Arial" pitchFamily="34" charset="0"/>
                <a:cs typeface="Arial" pitchFamily="34" charset="0"/>
              </a:rPr>
              <a:t>to</a:t>
            </a:r>
            <a:r>
              <a:rPr lang="tr-TR" dirty="0" smtClean="0">
                <a:latin typeface="Arial" pitchFamily="34" charset="0"/>
                <a:cs typeface="Arial" pitchFamily="34" charset="0"/>
              </a:rPr>
              <a:t> </a:t>
            </a:r>
            <a:r>
              <a:rPr lang="tr-TR" dirty="0" err="1" smtClean="0">
                <a:latin typeface="Arial" pitchFamily="34" charset="0"/>
                <a:cs typeface="Arial" pitchFamily="34" charset="0"/>
              </a:rPr>
              <a:t>begin</a:t>
            </a:r>
            <a:r>
              <a:rPr lang="tr-TR" dirty="0" smtClean="0">
                <a:latin typeface="Arial" pitchFamily="34" charset="0"/>
                <a:cs typeface="Arial" pitchFamily="34" charset="0"/>
              </a:rPr>
              <a:t> a </a:t>
            </a:r>
            <a:r>
              <a:rPr lang="tr-TR" dirty="0" err="1" smtClean="0">
                <a:latin typeface="Arial" pitchFamily="34" charset="0"/>
                <a:cs typeface="Arial" pitchFamily="34" charset="0"/>
              </a:rPr>
              <a:t>project</a:t>
            </a:r>
            <a:r>
              <a:rPr lang="tr-TR" dirty="0" smtClean="0">
                <a:latin typeface="Arial" pitchFamily="34" charset="0"/>
                <a:cs typeface="Arial" pitchFamily="34" charset="0"/>
              </a:rPr>
              <a:t>?</a:t>
            </a:r>
            <a:endParaRPr lang="tr-TR" dirty="0">
              <a:latin typeface="Arial" pitchFamily="34" charset="0"/>
              <a:cs typeface="Arial" pitchFamily="34" charset="0"/>
            </a:endParaRPr>
          </a:p>
        </p:txBody>
      </p:sp>
      <p:pic>
        <p:nvPicPr>
          <p:cNvPr id="8" name="Picture 3"/>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flipH="1">
            <a:off x="3203848" y="1340768"/>
            <a:ext cx="356264" cy="273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Footer Placeholder 1"/>
          <p:cNvSpPr>
            <a:spLocks noGrp="1"/>
          </p:cNvSpPr>
          <p:nvPr>
            <p:ph type="ftr" sz="quarter" idx="11"/>
          </p:nvPr>
        </p:nvSpPr>
        <p:spPr/>
        <p:txBody>
          <a:bodyPr/>
          <a:lstStyle/>
          <a:p>
            <a:r>
              <a:rPr lang="en-US" dirty="0" smtClean="0"/>
              <a:t>Introduction</a:t>
            </a:r>
            <a:endParaRPr lang="en-US" dirty="0"/>
          </a:p>
        </p:txBody>
      </p:sp>
    </p:spTree>
    <p:extLst>
      <p:ext uri="{BB962C8B-B14F-4D97-AF65-F5344CB8AC3E}">
        <p14:creationId xmlns:p14="http://schemas.microsoft.com/office/powerpoint/2010/main" val="3933901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sz="3600" b="1" dirty="0"/>
              <a:t>Size of programs continues to </a:t>
            </a:r>
            <a:r>
              <a:rPr lang="en-US" sz="3600" b="1" dirty="0" smtClean="0"/>
              <a:t>grow</a:t>
            </a:r>
            <a:r>
              <a:rPr lang="tr-TR" sz="3600" b="1" dirty="0" smtClean="0"/>
              <a:t>...</a:t>
            </a:r>
            <a:endParaRPr lang="tr-TR" sz="3600" dirty="0"/>
          </a:p>
        </p:txBody>
      </p:sp>
      <p:sp>
        <p:nvSpPr>
          <p:cNvPr id="3" name="Content Placeholder 2"/>
          <p:cNvSpPr>
            <a:spLocks noGrp="1"/>
          </p:cNvSpPr>
          <p:nvPr>
            <p:ph idx="1"/>
          </p:nvPr>
        </p:nvSpPr>
        <p:spPr/>
        <p:txBody>
          <a:bodyPr>
            <a:normAutofit fontScale="92500" lnSpcReduction="20000"/>
          </a:bodyPr>
          <a:lstStyle/>
          <a:p>
            <a:r>
              <a:rPr lang="en-US" dirty="0"/>
              <a:t>Trivial: 1 month, 1 programmer, 500 LOC,</a:t>
            </a:r>
          </a:p>
          <a:p>
            <a:pPr lvl="1"/>
            <a:r>
              <a:rPr lang="tr-TR" dirty="0" smtClean="0"/>
              <a:t>Intro </a:t>
            </a:r>
            <a:r>
              <a:rPr lang="tr-TR" dirty="0"/>
              <a:t>programming assignments</a:t>
            </a:r>
          </a:p>
          <a:p>
            <a:r>
              <a:rPr lang="en-US" dirty="0" smtClean="0"/>
              <a:t>Very </a:t>
            </a:r>
            <a:r>
              <a:rPr lang="en-US" dirty="0"/>
              <a:t>small: 4 months, 1 programmer, 2000 LOC</a:t>
            </a:r>
          </a:p>
          <a:p>
            <a:pPr lvl="1"/>
            <a:r>
              <a:rPr lang="tr-TR" dirty="0" smtClean="0"/>
              <a:t>Course </a:t>
            </a:r>
            <a:r>
              <a:rPr lang="tr-TR" dirty="0"/>
              <a:t>project</a:t>
            </a:r>
          </a:p>
          <a:p>
            <a:r>
              <a:rPr lang="en-US" dirty="0" smtClean="0"/>
              <a:t>Small</a:t>
            </a:r>
            <a:r>
              <a:rPr lang="en-US" dirty="0"/>
              <a:t>: 2 years, 3 programmers, 50K LOC</a:t>
            </a:r>
          </a:p>
          <a:p>
            <a:pPr lvl="1"/>
            <a:r>
              <a:rPr lang="en-US" dirty="0" smtClean="0"/>
              <a:t>Nuclear </a:t>
            </a:r>
            <a:r>
              <a:rPr lang="en-US" dirty="0"/>
              <a:t>power plant, pace maker</a:t>
            </a:r>
          </a:p>
          <a:p>
            <a:r>
              <a:rPr lang="en-US" dirty="0" smtClean="0"/>
              <a:t>Medium</a:t>
            </a:r>
            <a:r>
              <a:rPr lang="en-US" dirty="0"/>
              <a:t>: 3 years, 10s of programmers, 100K LOC</a:t>
            </a:r>
          </a:p>
          <a:p>
            <a:pPr lvl="1"/>
            <a:r>
              <a:rPr lang="tr-TR" dirty="0" smtClean="0"/>
              <a:t>Optimizing compiler</a:t>
            </a:r>
          </a:p>
          <a:p>
            <a:r>
              <a:rPr lang="en-US" dirty="0"/>
              <a:t>Large: 5 years, 100s of programmers, 1M LOC</a:t>
            </a:r>
          </a:p>
          <a:p>
            <a:pPr lvl="1"/>
            <a:r>
              <a:rPr lang="tr-TR" dirty="0" smtClean="0"/>
              <a:t>MS </a:t>
            </a:r>
            <a:r>
              <a:rPr lang="tr-TR" dirty="0"/>
              <a:t>Word, Excel</a:t>
            </a:r>
          </a:p>
          <a:p>
            <a:r>
              <a:rPr lang="en-US" dirty="0" smtClean="0"/>
              <a:t>Very </a:t>
            </a:r>
            <a:r>
              <a:rPr lang="en-US" dirty="0"/>
              <a:t>large: 10 years, 1000s of programmers, 10M LOC</a:t>
            </a:r>
          </a:p>
          <a:p>
            <a:pPr lvl="1"/>
            <a:r>
              <a:rPr lang="tr-TR" dirty="0" smtClean="0"/>
              <a:t>Air </a:t>
            </a:r>
            <a:r>
              <a:rPr lang="tr-TR" dirty="0"/>
              <a:t>traffic control,</a:t>
            </a:r>
          </a:p>
          <a:p>
            <a:pPr lvl="1"/>
            <a:r>
              <a:rPr lang="tr-TR" dirty="0" smtClean="0"/>
              <a:t>Telecommunications</a:t>
            </a:r>
            <a:r>
              <a:rPr lang="tr-TR" dirty="0"/>
              <a:t>, space shuttle</a:t>
            </a:r>
          </a:p>
          <a:p>
            <a:r>
              <a:rPr lang="tr-TR" dirty="0" smtClean="0"/>
              <a:t>Unbelievable</a:t>
            </a:r>
            <a:r>
              <a:rPr lang="tr-TR" dirty="0"/>
              <a:t>: ? years, ? programmers</a:t>
            </a:r>
          </a:p>
          <a:p>
            <a:pPr lvl="1"/>
            <a:r>
              <a:rPr lang="tr-TR" dirty="0" smtClean="0"/>
              <a:t>W2K </a:t>
            </a:r>
            <a:r>
              <a:rPr lang="tr-TR" dirty="0"/>
              <a:t>35M LOC</a:t>
            </a:r>
          </a:p>
          <a:p>
            <a:pPr lvl="1"/>
            <a:r>
              <a:rPr lang="pt-BR" dirty="0" smtClean="0"/>
              <a:t>Missile </a:t>
            </a:r>
            <a:r>
              <a:rPr lang="pt-BR" dirty="0"/>
              <a:t>Defense System 100M LOC</a:t>
            </a:r>
            <a:r>
              <a:rPr lang="pt-BR" dirty="0" smtClean="0"/>
              <a:t>?</a:t>
            </a:r>
            <a:endParaRPr lang="tr-TR" dirty="0" smtClean="0"/>
          </a:p>
          <a:p>
            <a:pPr lvl="1"/>
            <a:r>
              <a:rPr lang="tr-TR" dirty="0" smtClean="0"/>
              <a:t>Skynet ???</a:t>
            </a:r>
            <a:endParaRPr lang="tr-TR" dirty="0"/>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33</a:t>
            </a:fld>
            <a:endParaRPr lang="en-US" dirty="0"/>
          </a:p>
        </p:txBody>
      </p:sp>
      <p:sp>
        <p:nvSpPr>
          <p:cNvPr id="5" name="Footer Placeholder 4"/>
          <p:cNvSpPr>
            <a:spLocks noGrp="1"/>
          </p:cNvSpPr>
          <p:nvPr>
            <p:ph type="ftr" sz="quarter" idx="11"/>
          </p:nvPr>
        </p:nvSpPr>
        <p:spPr/>
        <p:txBody>
          <a:bodyPr/>
          <a:lstStyle/>
          <a:p>
            <a:r>
              <a:rPr lang="en-US" dirty="0" smtClean="0"/>
              <a:t>Introduction</a:t>
            </a:r>
            <a:endParaRPr lang="en-US" dirty="0"/>
          </a:p>
        </p:txBody>
      </p:sp>
    </p:spTree>
    <p:extLst>
      <p:ext uri="{BB962C8B-B14F-4D97-AF65-F5344CB8AC3E}">
        <p14:creationId xmlns:p14="http://schemas.microsoft.com/office/powerpoint/2010/main" val="2638827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10"/>
          <p:cNvSpPr>
            <a:spLocks noGrp="1" noChangeArrowheads="1"/>
          </p:cNvSpPr>
          <p:nvPr>
            <p:ph type="title"/>
          </p:nvPr>
        </p:nvSpPr>
        <p:spPr/>
        <p:txBody>
          <a:bodyPr>
            <a:normAutofit fontScale="90000"/>
          </a:bodyPr>
          <a:lstStyle/>
          <a:p>
            <a:pPr eaLnBrk="1" hangingPunct="1"/>
            <a:r>
              <a:rPr lang="en-US" dirty="0" smtClean="0">
                <a:latin typeface="Arial" charset="0"/>
                <a:ea typeface="ＭＳ Ｐゴシック" charset="0"/>
                <a:cs typeface="ＭＳ Ｐゴシック" charset="0"/>
              </a:rPr>
              <a:t>The </a:t>
            </a:r>
            <a:r>
              <a:rPr lang="en-US" dirty="0">
                <a:latin typeface="Arial" charset="0"/>
                <a:ea typeface="ＭＳ Ｐゴシック" charset="0"/>
                <a:cs typeface="ＭＳ Ｐゴシック" charset="0"/>
              </a:rPr>
              <a:t>Object-Oriented Paradigm</a:t>
            </a:r>
          </a:p>
        </p:txBody>
      </p:sp>
      <p:sp>
        <p:nvSpPr>
          <p:cNvPr id="44035" name="Rectangle 11"/>
          <p:cNvSpPr>
            <a:spLocks noGrp="1" noChangeArrowheads="1"/>
          </p:cNvSpPr>
          <p:nvPr>
            <p:ph idx="1"/>
          </p:nvPr>
        </p:nvSpPr>
        <p:spPr/>
        <p:txBody>
          <a:bodyPr/>
          <a:lstStyle/>
          <a:p>
            <a:pPr eaLnBrk="1" hangingPunct="1"/>
            <a:r>
              <a:rPr lang="en-US" dirty="0">
                <a:latin typeface="Arial" charset="0"/>
                <a:ea typeface="ＭＳ Ｐゴシック" charset="0"/>
                <a:cs typeface="ＭＳ Ｐゴシック" charset="0"/>
              </a:rPr>
              <a:t>The structured paradigm was successful initially</a:t>
            </a:r>
          </a:p>
          <a:p>
            <a:pPr lvl="1" eaLnBrk="1" hangingPunct="1"/>
            <a:r>
              <a:rPr lang="en-US" dirty="0">
                <a:latin typeface="Arial" charset="0"/>
                <a:ea typeface="ＭＳ Ｐゴシック" charset="0"/>
              </a:rPr>
              <a:t>It started to fail with larger products (&gt; 50,000 LOC)</a:t>
            </a:r>
          </a:p>
          <a:p>
            <a:pPr eaLnBrk="1" hangingPunct="1"/>
            <a:endParaRPr lang="en-US" dirty="0">
              <a:latin typeface="Arial" charset="0"/>
              <a:ea typeface="ＭＳ Ｐゴシック" charset="0"/>
              <a:cs typeface="ＭＳ Ｐゴシック" charset="0"/>
            </a:endParaRPr>
          </a:p>
          <a:p>
            <a:pPr eaLnBrk="1" hangingPunct="1"/>
            <a:r>
              <a:rPr lang="en-US" dirty="0" smtClean="0">
                <a:latin typeface="Arial" charset="0"/>
                <a:ea typeface="ＭＳ Ｐゴシック" charset="0"/>
                <a:cs typeface="ＭＳ Ｐゴシック" charset="0"/>
              </a:rPr>
              <a:t>Post</a:t>
            </a:r>
            <a:r>
              <a:rPr lang="tr-TR" dirty="0" smtClean="0">
                <a:latin typeface="Arial" charset="0"/>
                <a:ea typeface="ＭＳ Ｐゴシック" charset="0"/>
                <a:cs typeface="ＭＳ Ｐゴシック" charset="0"/>
              </a:rPr>
              <a:t>-</a:t>
            </a:r>
            <a:r>
              <a:rPr lang="en-US" dirty="0" smtClean="0">
                <a:latin typeface="Arial" charset="0"/>
                <a:ea typeface="ＭＳ Ｐゴシック" charset="0"/>
                <a:cs typeface="ＭＳ Ｐゴシック" charset="0"/>
              </a:rPr>
              <a:t>delivery </a:t>
            </a:r>
            <a:r>
              <a:rPr lang="en-US" dirty="0">
                <a:latin typeface="Arial" charset="0"/>
                <a:ea typeface="ＭＳ Ｐゴシック" charset="0"/>
                <a:cs typeface="ＭＳ Ｐゴシック" charset="0"/>
              </a:rPr>
              <a:t>maintenance problems (today, 70 to 80% of total effort)</a:t>
            </a:r>
          </a:p>
          <a:p>
            <a:pPr eaLnBrk="1" hangingPunct="1"/>
            <a:endParaRPr lang="en-US" dirty="0">
              <a:latin typeface="Arial" charset="0"/>
              <a:ea typeface="ＭＳ Ｐゴシック" charset="0"/>
              <a:cs typeface="ＭＳ Ｐゴシック" charset="0"/>
            </a:endParaRPr>
          </a:p>
          <a:p>
            <a:pPr eaLnBrk="1" hangingPunct="1"/>
            <a:r>
              <a:rPr lang="en-US" dirty="0">
                <a:latin typeface="Arial" charset="0"/>
                <a:ea typeface="ＭＳ Ｐゴシック" charset="0"/>
                <a:cs typeface="ＭＳ Ｐゴシック" charset="0"/>
              </a:rPr>
              <a:t>Reason: Structured methods are </a:t>
            </a:r>
          </a:p>
          <a:p>
            <a:pPr lvl="1" eaLnBrk="1" hangingPunct="1"/>
            <a:r>
              <a:rPr lang="en-US" dirty="0">
                <a:latin typeface="Arial" charset="0"/>
                <a:ea typeface="ＭＳ Ｐゴシック" charset="0"/>
              </a:rPr>
              <a:t>Action oriented (e.g., finite state machines, data flow diagrams); or </a:t>
            </a:r>
          </a:p>
          <a:p>
            <a:pPr lvl="1" eaLnBrk="1" hangingPunct="1"/>
            <a:r>
              <a:rPr lang="en-US" dirty="0">
                <a:latin typeface="Arial" charset="0"/>
                <a:ea typeface="ＭＳ Ｐゴシック" charset="0"/>
              </a:rPr>
              <a:t>Data oriented (e.g., entity-relationship diagrams, Jackson</a:t>
            </a:r>
            <a:r>
              <a:rPr lang="ja-JP" altLang="en-US" dirty="0">
                <a:latin typeface="Arial" charset="0"/>
                <a:ea typeface="ＭＳ Ｐゴシック" charset="0"/>
              </a:rPr>
              <a:t>’</a:t>
            </a:r>
            <a:r>
              <a:rPr lang="en-US" dirty="0">
                <a:latin typeface="Arial" charset="0"/>
                <a:ea typeface="ＭＳ Ｐゴシック" charset="0"/>
              </a:rPr>
              <a:t>s method);</a:t>
            </a:r>
          </a:p>
          <a:p>
            <a:pPr lvl="1" eaLnBrk="1" hangingPunct="1"/>
            <a:r>
              <a:rPr lang="en-US" dirty="0">
                <a:latin typeface="Arial" charset="0"/>
                <a:ea typeface="ＭＳ Ｐゴシック" charset="0"/>
              </a:rPr>
              <a:t>But not both</a:t>
            </a:r>
          </a:p>
        </p:txBody>
      </p:sp>
    </p:spTree>
    <p:extLst>
      <p:ext uri="{BB962C8B-B14F-4D97-AF65-F5344CB8AC3E}">
        <p14:creationId xmlns:p14="http://schemas.microsoft.com/office/powerpoint/2010/main" val="102362178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8"/>
          <p:cNvSpPr>
            <a:spLocks noGrp="1" noChangeArrowheads="1"/>
          </p:cNvSpPr>
          <p:nvPr>
            <p:ph type="title"/>
          </p:nvPr>
        </p:nvSpPr>
        <p:spPr/>
        <p:txBody>
          <a:bodyPr>
            <a:normAutofit fontScale="90000"/>
          </a:bodyPr>
          <a:lstStyle/>
          <a:p>
            <a:pPr eaLnBrk="1" hangingPunct="1"/>
            <a:r>
              <a:rPr lang="en-US" dirty="0">
                <a:latin typeface="Arial" charset="0"/>
                <a:ea typeface="ＭＳ Ｐゴシック" charset="0"/>
                <a:cs typeface="ＭＳ Ｐゴシック" charset="0"/>
              </a:rPr>
              <a:t>The Object-Oriented Paradigm </a:t>
            </a:r>
          </a:p>
        </p:txBody>
      </p:sp>
      <p:sp>
        <p:nvSpPr>
          <p:cNvPr id="45059" name="Rectangle 9"/>
          <p:cNvSpPr>
            <a:spLocks noGrp="1" noChangeArrowheads="1"/>
          </p:cNvSpPr>
          <p:nvPr>
            <p:ph idx="1"/>
          </p:nvPr>
        </p:nvSpPr>
        <p:spPr/>
        <p:txBody>
          <a:bodyPr/>
          <a:lstStyle/>
          <a:p>
            <a:pPr eaLnBrk="1" hangingPunct="1">
              <a:tabLst>
                <a:tab pos="2173288" algn="l"/>
              </a:tabLst>
            </a:pPr>
            <a:r>
              <a:rPr lang="en-US" dirty="0">
                <a:latin typeface="Arial" charset="0"/>
                <a:ea typeface="ＭＳ Ｐゴシック" charset="0"/>
                <a:cs typeface="ＭＳ Ｐゴシック" charset="0"/>
              </a:rPr>
              <a:t>Both data and actions are of equal importance</a:t>
            </a:r>
          </a:p>
          <a:p>
            <a:pPr eaLnBrk="1" hangingPunct="1">
              <a:tabLst>
                <a:tab pos="2173288" algn="l"/>
              </a:tabLst>
            </a:pPr>
            <a:endParaRPr lang="en-US" dirty="0">
              <a:latin typeface="Arial" charset="0"/>
              <a:ea typeface="ＭＳ Ｐゴシック" charset="0"/>
              <a:cs typeface="ＭＳ Ｐゴシック" charset="0"/>
            </a:endParaRPr>
          </a:p>
          <a:p>
            <a:pPr eaLnBrk="1" hangingPunct="1">
              <a:tabLst>
                <a:tab pos="2173288" algn="l"/>
              </a:tabLst>
            </a:pPr>
            <a:r>
              <a:rPr lang="en-US" dirty="0">
                <a:latin typeface="Arial" charset="0"/>
                <a:ea typeface="ＭＳ Ｐゴシック" charset="0"/>
                <a:cs typeface="ＭＳ Ｐゴシック" charset="0"/>
              </a:rPr>
              <a:t>Object: </a:t>
            </a:r>
          </a:p>
          <a:p>
            <a:pPr lvl="1" eaLnBrk="1" hangingPunct="1">
              <a:tabLst>
                <a:tab pos="2173288" algn="l"/>
              </a:tabLst>
            </a:pPr>
            <a:r>
              <a:rPr lang="en-US" dirty="0">
                <a:latin typeface="Arial" charset="0"/>
                <a:ea typeface="ＭＳ Ｐゴシック" charset="0"/>
              </a:rPr>
              <a:t>A software component that incorporates both data and the actions that are performed on that data</a:t>
            </a:r>
          </a:p>
          <a:p>
            <a:pPr eaLnBrk="1" hangingPunct="1">
              <a:tabLst>
                <a:tab pos="2173288" algn="l"/>
              </a:tabLst>
            </a:pPr>
            <a:endParaRPr lang="en-US" dirty="0">
              <a:latin typeface="Arial" charset="0"/>
              <a:ea typeface="ＭＳ Ｐゴシック" charset="0"/>
              <a:cs typeface="ＭＳ Ｐゴシック" charset="0"/>
            </a:endParaRPr>
          </a:p>
          <a:p>
            <a:pPr eaLnBrk="1" hangingPunct="1">
              <a:tabLst>
                <a:tab pos="2173288" algn="l"/>
              </a:tabLst>
            </a:pPr>
            <a:r>
              <a:rPr lang="en-US" dirty="0">
                <a:latin typeface="Arial" charset="0"/>
                <a:ea typeface="ＭＳ Ｐゴシック" charset="0"/>
                <a:cs typeface="ＭＳ Ｐゴシック" charset="0"/>
              </a:rPr>
              <a:t>Example:</a:t>
            </a:r>
          </a:p>
          <a:p>
            <a:pPr lvl="1" eaLnBrk="1" hangingPunct="1">
              <a:tabLst>
                <a:tab pos="2173288" algn="l"/>
              </a:tabLst>
            </a:pPr>
            <a:r>
              <a:rPr lang="en-US" dirty="0">
                <a:latin typeface="Arial" charset="0"/>
                <a:ea typeface="ＭＳ Ｐゴシック" charset="0"/>
              </a:rPr>
              <a:t>Bank account</a:t>
            </a:r>
          </a:p>
          <a:p>
            <a:pPr lvl="2" eaLnBrk="1" hangingPunct="1">
              <a:tabLst>
                <a:tab pos="2173288" algn="l"/>
              </a:tabLst>
            </a:pPr>
            <a:r>
              <a:rPr lang="en-US" dirty="0">
                <a:latin typeface="Arial" charset="0"/>
                <a:ea typeface="ＭＳ Ｐゴシック" charset="0"/>
              </a:rPr>
              <a:t>Data:	account balance</a:t>
            </a:r>
          </a:p>
          <a:p>
            <a:pPr lvl="2" eaLnBrk="1" hangingPunct="1">
              <a:tabLst>
                <a:tab pos="2173288" algn="l"/>
              </a:tabLst>
            </a:pPr>
            <a:r>
              <a:rPr lang="en-US" dirty="0">
                <a:latin typeface="Arial" charset="0"/>
                <a:ea typeface="ＭＳ Ｐゴシック" charset="0"/>
              </a:rPr>
              <a:t>Actions: 	deposit, withdraw, determine balance</a:t>
            </a:r>
          </a:p>
        </p:txBody>
      </p:sp>
    </p:spTree>
    <p:extLst>
      <p:ext uri="{BB962C8B-B14F-4D97-AF65-F5344CB8AC3E}">
        <p14:creationId xmlns:p14="http://schemas.microsoft.com/office/powerpoint/2010/main" val="50773843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9"/>
          <p:cNvSpPr>
            <a:spLocks noGrp="1" noChangeArrowheads="1"/>
          </p:cNvSpPr>
          <p:nvPr>
            <p:ph type="title"/>
          </p:nvPr>
        </p:nvSpPr>
        <p:spPr>
          <a:xfrm>
            <a:off x="0" y="235496"/>
            <a:ext cx="9067800" cy="457200"/>
          </a:xfrm>
        </p:spPr>
        <p:txBody>
          <a:bodyPr>
            <a:normAutofit fontScale="90000"/>
          </a:bodyPr>
          <a:lstStyle/>
          <a:p>
            <a:pPr eaLnBrk="1" hangingPunct="1"/>
            <a:r>
              <a:rPr lang="en-US" dirty="0">
                <a:latin typeface="Arial" charset="0"/>
                <a:ea typeface="ＭＳ Ｐゴシック" charset="0"/>
                <a:cs typeface="ＭＳ Ｐゴシック" charset="0"/>
              </a:rPr>
              <a:t>Structured </a:t>
            </a:r>
            <a:r>
              <a:rPr lang="en-US" dirty="0" smtClean="0">
                <a:latin typeface="Arial" charset="0"/>
                <a:ea typeface="ＭＳ Ｐゴシック" charset="0"/>
                <a:cs typeface="ＭＳ Ｐゴシック" charset="0"/>
              </a:rPr>
              <a:t>vs </a:t>
            </a:r>
            <a:r>
              <a:rPr lang="en-US" dirty="0">
                <a:latin typeface="Arial" charset="0"/>
                <a:ea typeface="ＭＳ Ｐゴシック" charset="0"/>
                <a:cs typeface="ＭＳ Ｐゴシック" charset="0"/>
              </a:rPr>
              <a:t>Object-</a:t>
            </a:r>
            <a:r>
              <a:rPr lang="en-US" dirty="0" smtClean="0">
                <a:latin typeface="Arial" charset="0"/>
                <a:ea typeface="ＭＳ Ｐゴシック" charset="0"/>
                <a:cs typeface="ＭＳ Ｐゴシック" charset="0"/>
              </a:rPr>
              <a:t>Oriented </a:t>
            </a:r>
            <a:endParaRPr lang="en-US" dirty="0">
              <a:latin typeface="Arial" charset="0"/>
              <a:ea typeface="ＭＳ Ｐゴシック" charset="0"/>
              <a:cs typeface="ＭＳ Ｐゴシック" charset="0"/>
            </a:endParaRPr>
          </a:p>
        </p:txBody>
      </p:sp>
      <p:sp>
        <p:nvSpPr>
          <p:cNvPr id="46083" name="Rectangle 10"/>
          <p:cNvSpPr>
            <a:spLocks noGrp="1" noChangeArrowheads="1"/>
          </p:cNvSpPr>
          <p:nvPr>
            <p:ph type="body" sz="half" idx="1"/>
          </p:nvPr>
        </p:nvSpPr>
        <p:spPr>
          <a:xfrm>
            <a:off x="611188" y="1068388"/>
            <a:ext cx="6432550" cy="5789612"/>
          </a:xfrm>
        </p:spPr>
        <p:txBody>
          <a:bodyPr/>
          <a:lstStyle/>
          <a:p>
            <a:pPr eaLnBrk="1" hangingPunct="1"/>
            <a:endParaRPr lang="en-US" sz="2400" dirty="0">
              <a:solidFill>
                <a:schemeClr val="hlink"/>
              </a:solidFill>
              <a:latin typeface="Arial" charset="0"/>
              <a:ea typeface="ＭＳ Ｐゴシック" charset="0"/>
              <a:cs typeface="ＭＳ Ｐゴシック" charset="0"/>
            </a:endParaRPr>
          </a:p>
          <a:p>
            <a:pPr eaLnBrk="1" hangingPunct="1"/>
            <a:endParaRPr lang="en-US" sz="2400" dirty="0">
              <a:solidFill>
                <a:schemeClr val="hlink"/>
              </a:solidFill>
              <a:latin typeface="Arial" charset="0"/>
              <a:ea typeface="ＭＳ Ｐゴシック" charset="0"/>
              <a:cs typeface="ＭＳ Ｐゴシック" charset="0"/>
            </a:endParaRPr>
          </a:p>
          <a:p>
            <a:pPr eaLnBrk="1" hangingPunct="1"/>
            <a:endParaRPr lang="en-US" sz="2400" dirty="0">
              <a:solidFill>
                <a:schemeClr val="tx1"/>
              </a:solidFill>
              <a:latin typeface="Arial" charset="0"/>
              <a:ea typeface="ＭＳ Ｐゴシック" charset="0"/>
              <a:cs typeface="ＭＳ Ｐゴシック" charset="0"/>
            </a:endParaRPr>
          </a:p>
          <a:p>
            <a:pPr eaLnBrk="1" hangingPunct="1"/>
            <a:endParaRPr lang="en-US" sz="2400" dirty="0">
              <a:solidFill>
                <a:schemeClr val="tx1"/>
              </a:solidFill>
              <a:latin typeface="Arial" charset="0"/>
              <a:ea typeface="ＭＳ Ｐゴシック" charset="0"/>
              <a:cs typeface="ＭＳ Ｐゴシック" charset="0"/>
            </a:endParaRPr>
          </a:p>
          <a:p>
            <a:pPr eaLnBrk="1" hangingPunct="1"/>
            <a:endParaRPr lang="en-US" sz="2400" dirty="0">
              <a:solidFill>
                <a:schemeClr val="tx1"/>
              </a:solidFill>
              <a:latin typeface="Arial" charset="0"/>
              <a:ea typeface="ＭＳ Ｐゴシック" charset="0"/>
              <a:cs typeface="ＭＳ Ｐゴシック" charset="0"/>
            </a:endParaRPr>
          </a:p>
          <a:p>
            <a:pPr eaLnBrk="1" hangingPunct="1"/>
            <a:endParaRPr lang="en-US" sz="2400" dirty="0">
              <a:solidFill>
                <a:schemeClr val="tx1"/>
              </a:solidFill>
              <a:latin typeface="Arial" charset="0"/>
              <a:ea typeface="ＭＳ Ｐゴシック" charset="0"/>
              <a:cs typeface="ＭＳ Ｐゴシック" charset="0"/>
            </a:endParaRPr>
          </a:p>
          <a:p>
            <a:pPr eaLnBrk="1" hangingPunct="1"/>
            <a:endParaRPr lang="en-US" sz="2400" dirty="0">
              <a:solidFill>
                <a:schemeClr val="tx1"/>
              </a:solidFill>
              <a:latin typeface="Arial" charset="0"/>
              <a:ea typeface="ＭＳ Ｐゴシック" charset="0"/>
              <a:cs typeface="ＭＳ Ｐゴシック" charset="0"/>
            </a:endParaRPr>
          </a:p>
          <a:p>
            <a:pPr eaLnBrk="1" hangingPunct="1"/>
            <a:endParaRPr lang="en-US" sz="2400" dirty="0">
              <a:solidFill>
                <a:schemeClr val="tx1"/>
              </a:solidFill>
              <a:latin typeface="Arial" charset="0"/>
              <a:ea typeface="ＭＳ Ｐゴシック" charset="0"/>
              <a:cs typeface="ＭＳ Ｐゴシック" charset="0"/>
            </a:endParaRPr>
          </a:p>
          <a:p>
            <a:pPr eaLnBrk="1" hangingPunct="1"/>
            <a:r>
              <a:rPr lang="en-US" sz="2400" dirty="0">
                <a:solidFill>
                  <a:schemeClr val="tx1"/>
                </a:solidFill>
                <a:latin typeface="Arial" charset="0"/>
                <a:ea typeface="ＭＳ Ｐゴシック" charset="0"/>
                <a:cs typeface="ＭＳ Ｐゴシック" charset="0"/>
              </a:rPr>
              <a:t>Information hiding </a:t>
            </a:r>
          </a:p>
          <a:p>
            <a:pPr eaLnBrk="1" hangingPunct="1"/>
            <a:r>
              <a:rPr lang="en-US" sz="2400" dirty="0">
                <a:solidFill>
                  <a:schemeClr val="tx1"/>
                </a:solidFill>
                <a:latin typeface="Arial" charset="0"/>
                <a:ea typeface="ＭＳ Ｐゴシック" charset="0"/>
                <a:cs typeface="ＭＳ Ｐゴシック" charset="0"/>
              </a:rPr>
              <a:t>Responsibility-driven design</a:t>
            </a:r>
          </a:p>
          <a:p>
            <a:pPr eaLnBrk="1" hangingPunct="1"/>
            <a:r>
              <a:rPr lang="en-US" sz="2400" dirty="0">
                <a:solidFill>
                  <a:schemeClr val="tx1"/>
                </a:solidFill>
                <a:latin typeface="Arial" charset="0"/>
                <a:ea typeface="ＭＳ Ｐゴシック" charset="0"/>
                <a:cs typeface="ＭＳ Ｐゴシック" charset="0"/>
              </a:rPr>
              <a:t>Impact on maintenance, development</a:t>
            </a:r>
          </a:p>
        </p:txBody>
      </p:sp>
      <p:sp>
        <p:nvSpPr>
          <p:cNvPr id="46084" name="Rectangle 14"/>
          <p:cNvSpPr>
            <a:spLocks noChangeArrowheads="1"/>
          </p:cNvSpPr>
          <p:nvPr/>
        </p:nvSpPr>
        <p:spPr bwMode="auto">
          <a:xfrm>
            <a:off x="7851775" y="4398963"/>
            <a:ext cx="9937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p>
            <a:pPr algn="r" eaLnBrk="1" hangingPunct="1"/>
            <a:r>
              <a:rPr lang="en-US" sz="1400" dirty="0"/>
              <a:t>Figure 1.7</a:t>
            </a:r>
          </a:p>
        </p:txBody>
      </p:sp>
      <p:pic>
        <p:nvPicPr>
          <p:cNvPr id="46085"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7188" y="1201738"/>
            <a:ext cx="8505825" cy="3195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4654989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normAutofit fontScale="90000"/>
          </a:bodyPr>
          <a:lstStyle/>
          <a:p>
            <a:pPr eaLnBrk="1" hangingPunct="1"/>
            <a:r>
              <a:rPr lang="en-US" dirty="0">
                <a:latin typeface="Arial" charset="0"/>
                <a:ea typeface="ＭＳ Ｐゴシック" charset="0"/>
                <a:cs typeface="ＭＳ Ｐゴシック" charset="0"/>
              </a:rPr>
              <a:t>Information Hiding</a:t>
            </a:r>
          </a:p>
        </p:txBody>
      </p:sp>
      <p:sp>
        <p:nvSpPr>
          <p:cNvPr id="47107" name="Rectangle 3"/>
          <p:cNvSpPr>
            <a:spLocks noGrp="1" noChangeArrowheads="1"/>
          </p:cNvSpPr>
          <p:nvPr>
            <p:ph idx="1"/>
          </p:nvPr>
        </p:nvSpPr>
        <p:spPr/>
        <p:txBody>
          <a:bodyPr/>
          <a:lstStyle/>
          <a:p>
            <a:pPr eaLnBrk="1" hangingPunct="1"/>
            <a:r>
              <a:rPr lang="en-US" dirty="0">
                <a:latin typeface="Arial" charset="0"/>
                <a:ea typeface="ＭＳ Ｐゴシック" charset="0"/>
                <a:cs typeface="ＭＳ Ｐゴシック" charset="0"/>
              </a:rPr>
              <a:t>In the object-oriented version</a:t>
            </a:r>
          </a:p>
          <a:p>
            <a:pPr lvl="1" eaLnBrk="1" hangingPunct="1"/>
            <a:r>
              <a:rPr lang="en-US" dirty="0">
                <a:latin typeface="Arial" charset="0"/>
                <a:ea typeface="ＭＳ Ｐゴシック" charset="0"/>
              </a:rPr>
              <a:t>The solid line around </a:t>
            </a:r>
            <a:r>
              <a:rPr lang="en-US" sz="1800" dirty="0" err="1">
                <a:latin typeface="Courier New" charset="0"/>
                <a:ea typeface="ＭＳ Ｐゴシック" charset="0"/>
              </a:rPr>
              <a:t>accountBalance</a:t>
            </a:r>
            <a:r>
              <a:rPr lang="en-US">
                <a:latin typeface="Arial" charset="0"/>
                <a:ea typeface="ＭＳ Ｐゴシック" charset="0"/>
              </a:rPr>
              <a:t> denotes that outside the object there is no knowledge of how </a:t>
            </a:r>
            <a:r>
              <a:rPr lang="en-US" sz="1800">
                <a:latin typeface="Courier New" charset="0"/>
                <a:ea typeface="ＭＳ Ｐゴシック" charset="0"/>
              </a:rPr>
              <a:t>accountBalance</a:t>
            </a:r>
            <a:r>
              <a:rPr lang="en-US">
                <a:latin typeface="Arial" charset="0"/>
                <a:ea typeface="ＭＳ Ｐゴシック" charset="0"/>
              </a:rPr>
              <a:t> is implemented </a:t>
            </a:r>
          </a:p>
          <a:p>
            <a:pPr lvl="1" eaLnBrk="1" hangingPunct="1"/>
            <a:endParaRPr lang="en-US">
              <a:latin typeface="Arial" charset="0"/>
              <a:ea typeface="ＭＳ Ｐゴシック" charset="0"/>
            </a:endParaRPr>
          </a:p>
          <a:p>
            <a:pPr eaLnBrk="1" hangingPunct="1"/>
            <a:r>
              <a:rPr lang="en-US">
                <a:latin typeface="Arial" charset="0"/>
                <a:ea typeface="ＭＳ Ｐゴシック" charset="0"/>
                <a:cs typeface="ＭＳ Ｐゴシック" charset="0"/>
              </a:rPr>
              <a:t>In the classical version</a:t>
            </a:r>
          </a:p>
          <a:p>
            <a:pPr lvl="1" eaLnBrk="1" hangingPunct="1"/>
            <a:r>
              <a:rPr lang="en-US">
                <a:latin typeface="Arial" charset="0"/>
                <a:ea typeface="ＭＳ Ｐゴシック" charset="0"/>
              </a:rPr>
              <a:t>All the modules have details of the implementation of </a:t>
            </a:r>
            <a:r>
              <a:rPr lang="en-US" sz="1800">
                <a:latin typeface="Courier New" charset="0"/>
                <a:ea typeface="ＭＳ Ｐゴシック" charset="0"/>
              </a:rPr>
              <a:t>account_balance</a:t>
            </a:r>
            <a:r>
              <a:rPr lang="en-US" sz="2000">
                <a:latin typeface="Arial" charset="0"/>
                <a:ea typeface="ＭＳ Ｐゴシック" charset="0"/>
              </a:rPr>
              <a:t> </a:t>
            </a:r>
          </a:p>
        </p:txBody>
      </p:sp>
    </p:spTree>
    <p:extLst>
      <p:ext uri="{BB962C8B-B14F-4D97-AF65-F5344CB8AC3E}">
        <p14:creationId xmlns:p14="http://schemas.microsoft.com/office/powerpoint/2010/main" val="82213357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normAutofit fontScale="90000"/>
          </a:bodyPr>
          <a:lstStyle/>
          <a:p>
            <a:pPr eaLnBrk="1" hangingPunct="1"/>
            <a:r>
              <a:rPr lang="en-US" dirty="0">
                <a:latin typeface="Arial" charset="0"/>
                <a:ea typeface="ＭＳ Ｐゴシック" charset="0"/>
                <a:cs typeface="ＭＳ Ｐゴシック" charset="0"/>
              </a:rPr>
              <a:t>Strengths of the </a:t>
            </a:r>
            <a:r>
              <a:rPr lang="en-US" dirty="0" smtClean="0">
                <a:latin typeface="Arial" charset="0"/>
                <a:ea typeface="ＭＳ Ｐゴシック" charset="0"/>
                <a:cs typeface="ＭＳ Ｐゴシック" charset="0"/>
              </a:rPr>
              <a:t>OO Paradigm</a:t>
            </a:r>
            <a:endParaRPr lang="en-US" dirty="0">
              <a:latin typeface="Arial" charset="0"/>
              <a:ea typeface="ＭＳ Ｐゴシック" charset="0"/>
              <a:cs typeface="ＭＳ Ｐゴシック" charset="0"/>
            </a:endParaRPr>
          </a:p>
        </p:txBody>
      </p:sp>
      <p:sp>
        <p:nvSpPr>
          <p:cNvPr id="48131" name="Rectangle 3"/>
          <p:cNvSpPr>
            <a:spLocks noGrp="1" noChangeArrowheads="1"/>
          </p:cNvSpPr>
          <p:nvPr>
            <p:ph idx="1"/>
          </p:nvPr>
        </p:nvSpPr>
        <p:spPr/>
        <p:txBody>
          <a:bodyPr/>
          <a:lstStyle/>
          <a:p>
            <a:pPr eaLnBrk="1" hangingPunct="1"/>
            <a:r>
              <a:rPr lang="en-US">
                <a:latin typeface="Arial" charset="0"/>
                <a:ea typeface="ＭＳ Ｐゴシック" charset="0"/>
                <a:cs typeface="ＭＳ Ｐゴシック" charset="0"/>
              </a:rPr>
              <a:t>With information hiding, postdelivery maintenance is safer</a:t>
            </a:r>
          </a:p>
          <a:p>
            <a:pPr lvl="1" eaLnBrk="1" hangingPunct="1"/>
            <a:r>
              <a:rPr lang="en-US">
                <a:latin typeface="Arial" charset="0"/>
                <a:ea typeface="ＭＳ Ｐゴシック" charset="0"/>
              </a:rPr>
              <a:t>The chances of a regression fault are reduced</a:t>
            </a:r>
          </a:p>
          <a:p>
            <a:pPr eaLnBrk="1" hangingPunct="1"/>
            <a:endParaRPr lang="en-US">
              <a:latin typeface="Arial" charset="0"/>
              <a:ea typeface="ＭＳ Ｐゴシック" charset="0"/>
              <a:cs typeface="ＭＳ Ｐゴシック" charset="0"/>
            </a:endParaRPr>
          </a:p>
          <a:p>
            <a:pPr eaLnBrk="1" hangingPunct="1"/>
            <a:r>
              <a:rPr lang="en-US">
                <a:latin typeface="Arial" charset="0"/>
                <a:ea typeface="ＭＳ Ｐゴシック" charset="0"/>
                <a:cs typeface="ＭＳ Ｐゴシック" charset="0"/>
              </a:rPr>
              <a:t>Development is easier</a:t>
            </a:r>
          </a:p>
          <a:p>
            <a:pPr lvl="1" eaLnBrk="1" hangingPunct="1"/>
            <a:r>
              <a:rPr lang="en-US">
                <a:latin typeface="Arial" charset="0"/>
                <a:ea typeface="ＭＳ Ｐゴシック" charset="0"/>
              </a:rPr>
              <a:t>Objects generally have physical counterparts</a:t>
            </a:r>
          </a:p>
          <a:p>
            <a:pPr lvl="1" eaLnBrk="1" hangingPunct="1"/>
            <a:r>
              <a:rPr lang="en-US">
                <a:latin typeface="Arial" charset="0"/>
                <a:ea typeface="ＭＳ Ｐゴシック" charset="0"/>
              </a:rPr>
              <a:t>This simplifies modeling (a key aspect of the object-oriented paradigm)</a:t>
            </a:r>
          </a:p>
          <a:p>
            <a:pPr lvl="1" eaLnBrk="1" hangingPunct="1"/>
            <a:endParaRPr lang="en-US">
              <a:latin typeface="Arial" charset="0"/>
              <a:ea typeface="ＭＳ Ｐゴシック" charset="0"/>
            </a:endParaRPr>
          </a:p>
          <a:p>
            <a:pPr eaLnBrk="1" hangingPunct="1"/>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105007259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0" y="235496"/>
            <a:ext cx="9067800" cy="457200"/>
          </a:xfrm>
        </p:spPr>
        <p:txBody>
          <a:bodyPr>
            <a:noAutofit/>
          </a:bodyPr>
          <a:lstStyle/>
          <a:p>
            <a:pPr eaLnBrk="1" hangingPunct="1"/>
            <a:r>
              <a:rPr lang="en-US" sz="3600" dirty="0">
                <a:latin typeface="Arial" charset="0"/>
                <a:ea typeface="ＭＳ Ｐゴシック" charset="0"/>
                <a:cs typeface="ＭＳ Ｐゴシック" charset="0"/>
              </a:rPr>
              <a:t>Strengths of the Object-Oriented </a:t>
            </a:r>
            <a:r>
              <a:rPr lang="en-US" sz="3600" dirty="0" smtClean="0">
                <a:latin typeface="Arial" charset="0"/>
                <a:ea typeface="ＭＳ Ｐゴシック" charset="0"/>
                <a:cs typeface="ＭＳ Ｐゴシック" charset="0"/>
              </a:rPr>
              <a:t>Paradigm</a:t>
            </a:r>
            <a:endParaRPr lang="en-US" sz="3600" dirty="0">
              <a:latin typeface="Arial" charset="0"/>
              <a:ea typeface="ＭＳ Ｐゴシック" charset="0"/>
              <a:cs typeface="ＭＳ Ｐゴシック" charset="0"/>
            </a:endParaRPr>
          </a:p>
        </p:txBody>
      </p:sp>
      <p:sp>
        <p:nvSpPr>
          <p:cNvPr id="49155" name="Rectangle 3"/>
          <p:cNvSpPr>
            <a:spLocks noGrp="1" noChangeArrowheads="1"/>
          </p:cNvSpPr>
          <p:nvPr>
            <p:ph idx="1"/>
          </p:nvPr>
        </p:nvSpPr>
        <p:spPr/>
        <p:txBody>
          <a:bodyPr/>
          <a:lstStyle/>
          <a:p>
            <a:pPr eaLnBrk="1" hangingPunct="1"/>
            <a:r>
              <a:rPr lang="en-US" dirty="0">
                <a:latin typeface="Arial" charset="0"/>
                <a:ea typeface="ＭＳ Ｐゴシック" charset="0"/>
                <a:cs typeface="ＭＳ Ｐゴシック" charset="0"/>
              </a:rPr>
              <a:t>Well-designed objects are independent units</a:t>
            </a:r>
          </a:p>
          <a:p>
            <a:pPr lvl="1" eaLnBrk="1" hangingPunct="1"/>
            <a:r>
              <a:rPr lang="en-US" dirty="0">
                <a:latin typeface="Arial" charset="0"/>
                <a:ea typeface="ＭＳ Ｐゴシック" charset="0"/>
              </a:rPr>
              <a:t>Everything that relates to the real-world item being modeled is in the corresponding object</a:t>
            </a:r>
            <a:r>
              <a:rPr lang="en-US" dirty="0">
                <a:latin typeface="Arial" charset="0"/>
                <a:ea typeface="ＭＳ Ｐゴシック" charset="0"/>
                <a:sym typeface="Wingdings" charset="0"/>
              </a:rPr>
              <a:t> — </a:t>
            </a:r>
            <a:r>
              <a:rPr lang="en-US" dirty="0">
                <a:latin typeface="Arial" charset="0"/>
                <a:ea typeface="ＭＳ Ｐゴシック" charset="0"/>
              </a:rPr>
              <a:t> </a:t>
            </a:r>
            <a:r>
              <a:rPr lang="en-US" i="1" dirty="0">
                <a:latin typeface="Arial" charset="0"/>
                <a:ea typeface="ＭＳ Ｐゴシック" charset="0"/>
              </a:rPr>
              <a:t>encapsulation</a:t>
            </a:r>
            <a:endParaRPr lang="en-US" dirty="0">
              <a:latin typeface="Arial" charset="0"/>
              <a:ea typeface="ＭＳ Ｐゴシック" charset="0"/>
            </a:endParaRPr>
          </a:p>
          <a:p>
            <a:pPr lvl="1" eaLnBrk="1" hangingPunct="1"/>
            <a:r>
              <a:rPr lang="en-US" dirty="0">
                <a:latin typeface="Arial" charset="0"/>
                <a:ea typeface="ＭＳ Ｐゴシック" charset="0"/>
              </a:rPr>
              <a:t>Communication is by sending </a:t>
            </a:r>
            <a:r>
              <a:rPr lang="en-US" i="1" dirty="0">
                <a:latin typeface="Arial" charset="0"/>
                <a:ea typeface="ＭＳ Ｐゴシック" charset="0"/>
              </a:rPr>
              <a:t>messages</a:t>
            </a:r>
            <a:endParaRPr lang="en-US" dirty="0">
              <a:latin typeface="Arial" charset="0"/>
              <a:ea typeface="ＭＳ Ｐゴシック" charset="0"/>
            </a:endParaRPr>
          </a:p>
          <a:p>
            <a:pPr lvl="1" eaLnBrk="1" hangingPunct="1"/>
            <a:r>
              <a:rPr lang="en-US" dirty="0">
                <a:latin typeface="Arial" charset="0"/>
                <a:ea typeface="ＭＳ Ｐゴシック" charset="0"/>
              </a:rPr>
              <a:t>This independence is enhanced by </a:t>
            </a:r>
            <a:r>
              <a:rPr lang="en-US" i="1" dirty="0">
                <a:latin typeface="Arial" charset="0"/>
                <a:ea typeface="ＭＳ Ｐゴシック" charset="0"/>
              </a:rPr>
              <a:t>responsibility-driven </a:t>
            </a:r>
            <a:r>
              <a:rPr lang="en-US" i="1" dirty="0" smtClean="0">
                <a:latin typeface="Arial" charset="0"/>
                <a:ea typeface="ＭＳ Ｐゴシック" charset="0"/>
              </a:rPr>
              <a:t>design</a:t>
            </a:r>
            <a:endParaRPr lang="en-US" dirty="0" smtClean="0">
              <a:latin typeface="Arial" charset="0"/>
              <a:ea typeface="ＭＳ Ｐゴシック" charset="0"/>
            </a:endParaRPr>
          </a:p>
          <a:p>
            <a:endParaRPr lang="en-US" dirty="0" smtClean="0">
              <a:latin typeface="Arial" charset="0"/>
              <a:ea typeface="ＭＳ Ｐゴシック" charset="0"/>
              <a:cs typeface="ＭＳ Ｐゴシック" charset="0"/>
            </a:endParaRPr>
          </a:p>
          <a:p>
            <a:r>
              <a:rPr lang="en-US" dirty="0" smtClean="0">
                <a:latin typeface="Arial" charset="0"/>
                <a:ea typeface="ＭＳ Ｐゴシック" charset="0"/>
                <a:cs typeface="ＭＳ Ｐゴシック" charset="0"/>
              </a:rPr>
              <a:t>Send </a:t>
            </a:r>
            <a:r>
              <a:rPr lang="en-US" dirty="0">
                <a:latin typeface="Arial" charset="0"/>
                <a:ea typeface="ＭＳ Ｐゴシック" charset="0"/>
                <a:cs typeface="ＭＳ Ｐゴシック" charset="0"/>
              </a:rPr>
              <a:t>flowers to your mother in Chicago</a:t>
            </a:r>
          </a:p>
          <a:p>
            <a:pPr lvl="1"/>
            <a:r>
              <a:rPr lang="en-US" dirty="0">
                <a:latin typeface="Arial" charset="0"/>
                <a:ea typeface="ＭＳ Ｐゴシック" charset="0"/>
              </a:rPr>
              <a:t>Call </a:t>
            </a:r>
            <a:r>
              <a:rPr lang="en-US" sz="1800" dirty="0">
                <a:latin typeface="Courier New" charset="0"/>
                <a:ea typeface="ＭＳ Ｐゴシック" charset="0"/>
              </a:rPr>
              <a:t>1-800-flowers</a:t>
            </a:r>
          </a:p>
          <a:p>
            <a:pPr lvl="1"/>
            <a:r>
              <a:rPr lang="en-US" dirty="0">
                <a:latin typeface="Arial" charset="0"/>
                <a:ea typeface="ＭＳ Ｐゴシック" charset="0"/>
              </a:rPr>
              <a:t>Where is </a:t>
            </a:r>
            <a:r>
              <a:rPr lang="en-US" sz="1800" dirty="0">
                <a:latin typeface="Courier New" charset="0"/>
                <a:ea typeface="ＭＳ Ｐゴシック" charset="0"/>
              </a:rPr>
              <a:t>1-800-flowers</a:t>
            </a:r>
            <a:r>
              <a:rPr lang="en-US" dirty="0">
                <a:latin typeface="Arial" charset="0"/>
                <a:ea typeface="ＭＳ Ｐゴシック" charset="0"/>
              </a:rPr>
              <a:t>?</a:t>
            </a:r>
          </a:p>
          <a:p>
            <a:pPr lvl="1"/>
            <a:r>
              <a:rPr lang="en-US" dirty="0">
                <a:latin typeface="Arial" charset="0"/>
                <a:ea typeface="ＭＳ Ｐゴシック" charset="0"/>
              </a:rPr>
              <a:t>Which Chicago florist does the delivery?</a:t>
            </a:r>
          </a:p>
          <a:p>
            <a:pPr lvl="1"/>
            <a:r>
              <a:rPr lang="en-US" dirty="0">
                <a:latin typeface="Arial" charset="0"/>
                <a:ea typeface="ＭＳ Ｐゴシック" charset="0"/>
              </a:rPr>
              <a:t>Information hiding</a:t>
            </a:r>
          </a:p>
          <a:p>
            <a:pPr lvl="1"/>
            <a:r>
              <a:rPr lang="en-US" dirty="0">
                <a:latin typeface="Arial" charset="0"/>
                <a:ea typeface="ＭＳ Ｐゴシック" charset="0"/>
              </a:rPr>
              <a:t>Send a message to a method [action] of an object without knowing the internal structure of the object</a:t>
            </a:r>
          </a:p>
          <a:p>
            <a:endParaRPr lang="en-US" dirty="0">
              <a:latin typeface="Arial" charset="0"/>
              <a:ea typeface="ＭＳ Ｐゴシック" charset="0"/>
            </a:endParaRPr>
          </a:p>
          <a:p>
            <a:pPr lvl="1" eaLnBrk="1" hangingPunct="1"/>
            <a:endParaRPr lang="en-US" dirty="0">
              <a:latin typeface="Arial" charset="0"/>
              <a:ea typeface="ＭＳ Ｐゴシック" charset="0"/>
            </a:endParaRPr>
          </a:p>
          <a:p>
            <a:pPr eaLnBrk="1" hangingPunct="1"/>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6063782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smtClean="0"/>
              <a:t>Course - Supplementaries</a:t>
            </a:r>
            <a:endParaRPr lang="tr-TR" dirty="0"/>
          </a:p>
        </p:txBody>
      </p:sp>
      <p:sp>
        <p:nvSpPr>
          <p:cNvPr id="5" name="Slide Number Placeholder 4"/>
          <p:cNvSpPr>
            <a:spLocks noGrp="1"/>
          </p:cNvSpPr>
          <p:nvPr>
            <p:ph type="sldNum" sz="quarter" idx="12"/>
          </p:nvPr>
        </p:nvSpPr>
        <p:spPr/>
        <p:txBody>
          <a:bodyPr/>
          <a:lstStyle/>
          <a:p>
            <a:fld id="{FA84A37A-AFC2-4A01-80A1-FC20F2C0D5BB}" type="slidenum">
              <a:rPr lang="en-US" smtClean="0"/>
              <a:pPr/>
              <a:t>4</a:t>
            </a:fld>
            <a:endParaRPr lang="en-US" dirty="0"/>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132818178"/>
              </p:ext>
            </p:extLst>
          </p:nvPr>
        </p:nvGraphicFramePr>
        <p:xfrm>
          <a:off x="107950" y="1052513"/>
          <a:ext cx="8928100" cy="3119120"/>
        </p:xfrm>
        <a:graphic>
          <a:graphicData uri="http://schemas.openxmlformats.org/drawingml/2006/table">
            <a:tbl>
              <a:tblPr firstCol="1" bandRow="1">
                <a:tableStyleId>{8A107856-5554-42FB-B03E-39F5DBC370BA}</a:tableStyleId>
              </a:tblPr>
              <a:tblGrid>
                <a:gridCol w="2087786">
                  <a:extLst>
                    <a:ext uri="{9D8B030D-6E8A-4147-A177-3AD203B41FA5}">
                      <a16:colId xmlns:a16="http://schemas.microsoft.com/office/drawing/2014/main" val="20000"/>
                    </a:ext>
                  </a:extLst>
                </a:gridCol>
                <a:gridCol w="6840314">
                  <a:extLst>
                    <a:ext uri="{9D8B030D-6E8A-4147-A177-3AD203B41FA5}">
                      <a16:colId xmlns:a16="http://schemas.microsoft.com/office/drawing/2014/main" val="20001"/>
                    </a:ext>
                  </a:extLst>
                </a:gridCol>
              </a:tblGrid>
              <a:tr h="370840">
                <a:tc>
                  <a:txBody>
                    <a:bodyPr/>
                    <a:lstStyle/>
                    <a:p>
                      <a:r>
                        <a:rPr lang="tr-TR" dirty="0" smtClean="0"/>
                        <a:t>Other Books</a:t>
                      </a:r>
                      <a:endParaRPr lang="tr-TR" dirty="0"/>
                    </a:p>
                  </a:txBody>
                  <a:tcPr/>
                </a:tc>
                <a:tc>
                  <a:txBody>
                    <a:bodyPr/>
                    <a:lstStyle/>
                    <a:p>
                      <a:pPr marL="285750" marR="0" indent="-285750" algn="l" defTabSz="914400" rtl="0" eaLnBrk="1" fontAlgn="auto" latinLnBrk="0" hangingPunct="1">
                        <a:lnSpc>
                          <a:spcPct val="100000"/>
                        </a:lnSpc>
                        <a:spcBef>
                          <a:spcPts val="0"/>
                        </a:spcBef>
                        <a:spcAft>
                          <a:spcPts val="0"/>
                        </a:spcAft>
                        <a:buClrTx/>
                        <a:buSzTx/>
                        <a:buFont typeface="Arial" pitchFamily="34" charset="0"/>
                        <a:buChar char="•"/>
                        <a:tabLst/>
                        <a:defRPr/>
                      </a:pPr>
                      <a:r>
                        <a:rPr lang="tr-TR" sz="1800" b="1" dirty="0" smtClean="0">
                          <a:cs typeface="Times New Roman" pitchFamily="18" charset="0"/>
                          <a:hlinkClick r:id="rId2"/>
                        </a:rPr>
                        <a:t>Software Engineering</a:t>
                      </a:r>
                      <a:endParaRPr lang="tr-TR" sz="1800" dirty="0" smtClean="0"/>
                    </a:p>
                    <a:p>
                      <a:pPr marL="0" indent="0">
                        <a:buFont typeface="Arial" pitchFamily="34" charset="0"/>
                        <a:buNone/>
                      </a:pPr>
                      <a:r>
                        <a:rPr lang="tr-TR" i="1" baseline="0" dirty="0" smtClean="0">
                          <a:solidFill>
                            <a:schemeClr val="bg1">
                              <a:lumMod val="65000"/>
                            </a:schemeClr>
                          </a:solidFill>
                        </a:rPr>
                        <a:t>     </a:t>
                      </a:r>
                      <a:r>
                        <a:rPr lang="tr-TR" i="1" baseline="0" dirty="0" err="1" smtClean="0">
                          <a:solidFill>
                            <a:schemeClr val="bg1">
                              <a:lumMod val="65000"/>
                            </a:schemeClr>
                          </a:solidFill>
                        </a:rPr>
                        <a:t>Ian</a:t>
                      </a:r>
                      <a:r>
                        <a:rPr lang="tr-TR" i="1" baseline="0" dirty="0" smtClean="0">
                          <a:solidFill>
                            <a:schemeClr val="bg1">
                              <a:lumMod val="65000"/>
                            </a:schemeClr>
                          </a:solidFill>
                        </a:rPr>
                        <a:t> </a:t>
                      </a:r>
                      <a:r>
                        <a:rPr lang="tr-TR" i="1" baseline="0" dirty="0" err="1" smtClean="0">
                          <a:solidFill>
                            <a:schemeClr val="bg1">
                              <a:lumMod val="65000"/>
                            </a:schemeClr>
                          </a:solidFill>
                        </a:rPr>
                        <a:t>Sommerville</a:t>
                      </a:r>
                      <a:r>
                        <a:rPr lang="tr-TR" i="1" baseline="0" dirty="0" smtClean="0">
                          <a:solidFill>
                            <a:schemeClr val="bg1">
                              <a:lumMod val="65000"/>
                            </a:schemeClr>
                          </a:solidFill>
                        </a:rPr>
                        <a:t>., </a:t>
                      </a:r>
                      <a:r>
                        <a:rPr lang="tr-TR" i="1" baseline="0" dirty="0" err="1" smtClean="0">
                          <a:solidFill>
                            <a:schemeClr val="bg1">
                              <a:lumMod val="65000"/>
                            </a:schemeClr>
                          </a:solidFill>
                        </a:rPr>
                        <a:t>Addison</a:t>
                      </a:r>
                      <a:r>
                        <a:rPr lang="tr-TR" i="1" baseline="0" dirty="0" smtClean="0">
                          <a:solidFill>
                            <a:schemeClr val="bg1">
                              <a:lumMod val="65000"/>
                            </a:schemeClr>
                          </a:solidFill>
                        </a:rPr>
                        <a:t> </a:t>
                      </a:r>
                      <a:r>
                        <a:rPr lang="tr-TR" i="1" baseline="0" dirty="0" err="1" smtClean="0">
                          <a:solidFill>
                            <a:schemeClr val="bg1">
                              <a:lumMod val="65000"/>
                            </a:schemeClr>
                          </a:solidFill>
                        </a:rPr>
                        <a:t>Wesley</a:t>
                      </a:r>
                      <a:r>
                        <a:rPr lang="tr-TR" i="1" baseline="0" dirty="0" smtClean="0">
                          <a:solidFill>
                            <a:schemeClr val="bg1">
                              <a:lumMod val="65000"/>
                            </a:schemeClr>
                          </a:solidFill>
                        </a:rPr>
                        <a:t>,  2010</a:t>
                      </a:r>
                    </a:p>
                    <a:p>
                      <a:pPr marL="285750" indent="-285750">
                        <a:buFont typeface="Arial" pitchFamily="34" charset="0"/>
                        <a:buChar char="•"/>
                      </a:pPr>
                      <a:r>
                        <a:rPr lang="tr-TR" sz="1800" kern="1200" baseline="0" dirty="0" smtClean="0">
                          <a:solidFill>
                            <a:schemeClr val="dk1"/>
                          </a:solidFill>
                          <a:latin typeface="+mn-lt"/>
                          <a:ea typeface="+mn-ea"/>
                          <a:cs typeface="+mn-cs"/>
                          <a:hlinkClick r:id="rId3"/>
                        </a:rPr>
                        <a:t>Yazılım Mühendisliği</a:t>
                      </a:r>
                      <a:r>
                        <a:rPr lang="tr-TR" i="1" baseline="0" dirty="0">
                          <a:solidFill>
                            <a:schemeClr val="bg1">
                              <a:lumMod val="65000"/>
                            </a:schemeClr>
                          </a:solidFill>
                        </a:rPr>
                        <a:t/>
                      </a:r>
                      <a:br>
                        <a:rPr lang="tr-TR" i="1" baseline="0" dirty="0">
                          <a:solidFill>
                            <a:schemeClr val="bg1">
                              <a:lumMod val="65000"/>
                            </a:schemeClr>
                          </a:solidFill>
                        </a:rPr>
                      </a:br>
                      <a:r>
                        <a:rPr lang="tr-TR" i="1" baseline="0" dirty="0" smtClean="0">
                          <a:solidFill>
                            <a:schemeClr val="bg1">
                              <a:lumMod val="65000"/>
                            </a:schemeClr>
                          </a:solidFill>
                        </a:rPr>
                        <a:t>Erhan Sarıdoğan, 1st ed., Papatya Yayıncılık, 2004</a:t>
                      </a:r>
                    </a:p>
                  </a:txBody>
                  <a:tcPr/>
                </a:tc>
                <a:extLst>
                  <a:ext uri="{0D108BD9-81ED-4DB2-BD59-A6C34878D82A}">
                    <a16:rowId xmlns:a16="http://schemas.microsoft.com/office/drawing/2014/main" val="10000"/>
                  </a:ext>
                </a:extLst>
              </a:tr>
              <a:tr h="370840">
                <a:tc>
                  <a:txBody>
                    <a:bodyPr/>
                    <a:lstStyle/>
                    <a:p>
                      <a:r>
                        <a:rPr lang="tr-TR" dirty="0" smtClean="0"/>
                        <a:t>Journals</a:t>
                      </a:r>
                      <a:endParaRPr lang="tr-TR" dirty="0"/>
                    </a:p>
                  </a:txBody>
                  <a:tcPr/>
                </a:tc>
                <a:tc>
                  <a:txBody>
                    <a:bodyPr/>
                    <a:lstStyle/>
                    <a:p>
                      <a:pPr marL="285750" indent="-285750">
                        <a:buFont typeface="Arial" pitchFamily="34" charset="0"/>
                        <a:buChar char="•"/>
                      </a:pPr>
                      <a:r>
                        <a:rPr lang="tr-TR" dirty="0" smtClean="0">
                          <a:hlinkClick r:id="rId4"/>
                        </a:rPr>
                        <a:t>IEEE Transactions on Software Engineering</a:t>
                      </a:r>
                      <a:endParaRPr lang="tr-TR" dirty="0" smtClean="0"/>
                    </a:p>
                    <a:p>
                      <a:pPr marL="285750" indent="-285750">
                        <a:buFont typeface="Arial" pitchFamily="34" charset="0"/>
                        <a:buChar char="•"/>
                      </a:pPr>
                      <a:r>
                        <a:rPr lang="tr-TR" dirty="0" smtClean="0">
                          <a:hlinkClick r:id="rId5"/>
                        </a:rPr>
                        <a:t>IEEE Software</a:t>
                      </a:r>
                      <a:endParaRPr lang="tr-TR" dirty="0" smtClean="0"/>
                    </a:p>
                    <a:p>
                      <a:pPr marL="285750" indent="-285750">
                        <a:buFont typeface="Arial" pitchFamily="34" charset="0"/>
                        <a:buChar char="•"/>
                      </a:pPr>
                      <a:r>
                        <a:rPr lang="tr-TR" dirty="0" smtClean="0">
                          <a:hlinkClick r:id="rId6"/>
                        </a:rPr>
                        <a:t>ACM Transactions on</a:t>
                      </a:r>
                      <a:r>
                        <a:rPr lang="tr-TR" baseline="0" dirty="0" smtClean="0">
                          <a:hlinkClick r:id="rId6"/>
                        </a:rPr>
                        <a:t> Software Engineering and Methodology</a:t>
                      </a:r>
                      <a:r>
                        <a:rPr lang="tr-TR" baseline="0" dirty="0" smtClean="0"/>
                        <a:t/>
                      </a:r>
                      <a:br>
                        <a:rPr lang="tr-TR" baseline="0" dirty="0" smtClean="0"/>
                      </a:br>
                      <a:r>
                        <a:rPr lang="tr-TR" sz="1800" i="1" kern="1200" baseline="0" dirty="0" smtClean="0">
                          <a:solidFill>
                            <a:schemeClr val="bg1">
                              <a:lumMod val="65000"/>
                            </a:schemeClr>
                          </a:solidFill>
                          <a:latin typeface="+mn-lt"/>
                          <a:ea typeface="+mn-ea"/>
                          <a:cs typeface="+mn-cs"/>
                          <a:hlinkClick r:id="rId7"/>
                        </a:rPr>
                        <a:t>Please click here for a larger list of journals.</a:t>
                      </a:r>
                      <a:endParaRPr lang="tr-TR" sz="1800" i="1" kern="1200" baseline="0" dirty="0">
                        <a:solidFill>
                          <a:schemeClr val="bg1">
                            <a:lumMod val="65000"/>
                          </a:schemeClr>
                        </a:solidFill>
                        <a:latin typeface="+mn-lt"/>
                        <a:ea typeface="+mn-ea"/>
                        <a:cs typeface="+mn-cs"/>
                      </a:endParaRPr>
                    </a:p>
                  </a:txBody>
                  <a:tcPr/>
                </a:tc>
                <a:extLst>
                  <a:ext uri="{0D108BD9-81ED-4DB2-BD59-A6C34878D82A}">
                    <a16:rowId xmlns:a16="http://schemas.microsoft.com/office/drawing/2014/main" val="10001"/>
                  </a:ext>
                </a:extLst>
              </a:tr>
              <a:tr h="370840">
                <a:tc>
                  <a:txBody>
                    <a:bodyPr/>
                    <a:lstStyle/>
                    <a:p>
                      <a:r>
                        <a:rPr lang="tr-TR" dirty="0" smtClean="0"/>
                        <a:t>Societies</a:t>
                      </a:r>
                      <a:endParaRPr lang="tr-TR" dirty="0"/>
                    </a:p>
                  </a:txBody>
                  <a:tcPr/>
                </a:tc>
                <a:tc>
                  <a:txBody>
                    <a:bodyPr/>
                    <a:lstStyle/>
                    <a:p>
                      <a:pPr marL="285750" indent="-285750">
                        <a:buFont typeface="Arial" pitchFamily="34" charset="0"/>
                        <a:buChar char="•"/>
                      </a:pPr>
                      <a:r>
                        <a:rPr lang="tr-TR" dirty="0" smtClean="0">
                          <a:hlinkClick r:id="rId8"/>
                        </a:rPr>
                        <a:t>The IEEE Computer</a:t>
                      </a:r>
                      <a:r>
                        <a:rPr lang="tr-TR" baseline="0" dirty="0" smtClean="0">
                          <a:hlinkClick r:id="rId8"/>
                        </a:rPr>
                        <a:t> Society</a:t>
                      </a:r>
                      <a:endParaRPr lang="tr-TR" dirty="0"/>
                    </a:p>
                  </a:txBody>
                  <a:tcPr/>
                </a:tc>
                <a:extLst>
                  <a:ext uri="{0D108BD9-81ED-4DB2-BD59-A6C34878D82A}">
                    <a16:rowId xmlns:a16="http://schemas.microsoft.com/office/drawing/2014/main" val="10002"/>
                  </a:ext>
                </a:extLst>
              </a:tr>
              <a:tr h="370840">
                <a:tc>
                  <a:txBody>
                    <a:bodyPr/>
                    <a:lstStyle/>
                    <a:p>
                      <a:r>
                        <a:rPr lang="tr-TR" dirty="0" smtClean="0"/>
                        <a:t>Other Links</a:t>
                      </a:r>
                      <a:endParaRPr lang="tr-TR" dirty="0"/>
                    </a:p>
                  </a:txBody>
                  <a:tcPr/>
                </a:tc>
                <a:tc>
                  <a:txBody>
                    <a:bodyPr/>
                    <a:lstStyle/>
                    <a:p>
                      <a:pPr marL="285750" indent="-285750">
                        <a:buFont typeface="Arial" pitchFamily="34" charset="0"/>
                        <a:buChar char="•"/>
                      </a:pPr>
                      <a:r>
                        <a:rPr lang="tr-TR" dirty="0" smtClean="0">
                          <a:hlinkClick r:id="rId9"/>
                        </a:rPr>
                        <a:t>The</a:t>
                      </a:r>
                      <a:r>
                        <a:rPr lang="tr-TR" baseline="0" dirty="0" smtClean="0">
                          <a:hlinkClick r:id="rId9"/>
                        </a:rPr>
                        <a:t> Software Engineering Institute</a:t>
                      </a:r>
                      <a:endParaRPr lang="tr-TR" dirty="0"/>
                    </a:p>
                  </a:txBody>
                  <a:tcPr/>
                </a:tc>
                <a:extLst>
                  <a:ext uri="{0D108BD9-81ED-4DB2-BD59-A6C34878D82A}">
                    <a16:rowId xmlns:a16="http://schemas.microsoft.com/office/drawing/2014/main" val="10003"/>
                  </a:ext>
                </a:extLst>
              </a:tr>
            </a:tbl>
          </a:graphicData>
        </a:graphic>
      </p:graphicFrame>
      <p:sp>
        <p:nvSpPr>
          <p:cNvPr id="3" name="Footer Placeholder 2"/>
          <p:cNvSpPr>
            <a:spLocks noGrp="1"/>
          </p:cNvSpPr>
          <p:nvPr>
            <p:ph type="ftr" sz="quarter" idx="11"/>
          </p:nvPr>
        </p:nvSpPr>
        <p:spPr/>
        <p:txBody>
          <a:bodyPr/>
          <a:lstStyle/>
          <a:p>
            <a:r>
              <a:rPr lang="en-US" dirty="0" smtClean="0"/>
              <a:t>Introduction</a:t>
            </a:r>
            <a:endParaRPr lang="en-US" dirty="0"/>
          </a:p>
        </p:txBody>
      </p:sp>
    </p:spTree>
    <p:extLst>
      <p:ext uri="{BB962C8B-B14F-4D97-AF65-F5344CB8AC3E}">
        <p14:creationId xmlns:p14="http://schemas.microsoft.com/office/powerpoint/2010/main" val="49279761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0" y="120650"/>
            <a:ext cx="9067800" cy="457200"/>
          </a:xfrm>
        </p:spPr>
        <p:txBody>
          <a:bodyPr>
            <a:noAutofit/>
          </a:bodyPr>
          <a:lstStyle/>
          <a:p>
            <a:pPr eaLnBrk="1" hangingPunct="1"/>
            <a:r>
              <a:rPr lang="en-US" sz="3600" dirty="0">
                <a:latin typeface="Arial" charset="0"/>
                <a:ea typeface="ＭＳ Ｐゴシック" charset="0"/>
                <a:cs typeface="ＭＳ Ｐゴシック" charset="0"/>
              </a:rPr>
              <a:t>Strengths of the Object-Oriented </a:t>
            </a:r>
            <a:r>
              <a:rPr lang="en-US" sz="3600" dirty="0" smtClean="0">
                <a:latin typeface="Arial" charset="0"/>
                <a:ea typeface="ＭＳ Ｐゴシック" charset="0"/>
                <a:cs typeface="ＭＳ Ｐゴシック" charset="0"/>
              </a:rPr>
              <a:t>Paradigm</a:t>
            </a:r>
            <a:endParaRPr lang="en-US" sz="3600" dirty="0">
              <a:latin typeface="Arial" charset="0"/>
              <a:ea typeface="ＭＳ Ｐゴシック" charset="0"/>
              <a:cs typeface="ＭＳ Ｐゴシック" charset="0"/>
            </a:endParaRPr>
          </a:p>
        </p:txBody>
      </p:sp>
      <p:sp>
        <p:nvSpPr>
          <p:cNvPr id="50179" name="Rectangle 3"/>
          <p:cNvSpPr>
            <a:spLocks noGrp="1" noChangeArrowheads="1"/>
          </p:cNvSpPr>
          <p:nvPr>
            <p:ph idx="1"/>
          </p:nvPr>
        </p:nvSpPr>
        <p:spPr/>
        <p:txBody>
          <a:bodyPr/>
          <a:lstStyle/>
          <a:p>
            <a:pPr eaLnBrk="1" hangingPunct="1"/>
            <a:r>
              <a:rPr lang="en-US">
                <a:latin typeface="Arial" charset="0"/>
                <a:ea typeface="ＭＳ Ｐゴシック" charset="0"/>
                <a:cs typeface="ＭＳ Ｐゴシック" charset="0"/>
              </a:rPr>
              <a:t>A classical product conceptually consists of a single unit (although it is implemented as a set of modules)</a:t>
            </a:r>
          </a:p>
          <a:p>
            <a:pPr lvl="1" eaLnBrk="1" hangingPunct="1"/>
            <a:r>
              <a:rPr lang="en-US">
                <a:latin typeface="Arial" charset="0"/>
                <a:ea typeface="ＭＳ Ｐゴシック" charset="0"/>
              </a:rPr>
              <a:t>The object-oriented paradigm reduces complexity because the product generally consists of independent units</a:t>
            </a:r>
          </a:p>
          <a:p>
            <a:pPr eaLnBrk="1" hangingPunct="1"/>
            <a:endParaRPr lang="en-US">
              <a:latin typeface="Arial" charset="0"/>
              <a:ea typeface="ＭＳ Ｐゴシック" charset="0"/>
              <a:cs typeface="ＭＳ Ｐゴシック" charset="0"/>
            </a:endParaRPr>
          </a:p>
          <a:p>
            <a:pPr eaLnBrk="1" hangingPunct="1"/>
            <a:r>
              <a:rPr lang="en-US">
                <a:latin typeface="Arial" charset="0"/>
                <a:ea typeface="ＭＳ Ｐゴシック" charset="0"/>
                <a:cs typeface="ＭＳ Ｐゴシック" charset="0"/>
              </a:rPr>
              <a:t>The object-oriented paradigm promotes reuse</a:t>
            </a:r>
          </a:p>
          <a:p>
            <a:pPr lvl="1" eaLnBrk="1" hangingPunct="1"/>
            <a:r>
              <a:rPr lang="en-US">
                <a:latin typeface="Arial" charset="0"/>
                <a:ea typeface="ＭＳ Ｐゴシック" charset="0"/>
              </a:rPr>
              <a:t>Objects are independent entities</a:t>
            </a:r>
          </a:p>
        </p:txBody>
      </p:sp>
    </p:spTree>
    <p:extLst>
      <p:ext uri="{BB962C8B-B14F-4D97-AF65-F5344CB8AC3E}">
        <p14:creationId xmlns:p14="http://schemas.microsoft.com/office/powerpoint/2010/main" val="263199602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9"/>
          <p:cNvSpPr>
            <a:spLocks noGrp="1" noChangeArrowheads="1"/>
          </p:cNvSpPr>
          <p:nvPr>
            <p:ph type="title"/>
          </p:nvPr>
        </p:nvSpPr>
        <p:spPr/>
        <p:txBody>
          <a:bodyPr>
            <a:normAutofit fontScale="90000"/>
          </a:bodyPr>
          <a:lstStyle/>
          <a:p>
            <a:pPr eaLnBrk="1" hangingPunct="1"/>
            <a:r>
              <a:rPr lang="en-US" dirty="0" smtClean="0">
                <a:latin typeface="Arial" charset="0"/>
                <a:ea typeface="ＭＳ Ｐゴシック" charset="0"/>
                <a:cs typeface="ＭＳ Ｐゴシック" charset="0"/>
              </a:rPr>
              <a:t>Differences in Phases</a:t>
            </a:r>
            <a:endParaRPr lang="en-US" dirty="0">
              <a:latin typeface="Arial" charset="0"/>
              <a:ea typeface="ＭＳ Ｐゴシック" charset="0"/>
              <a:cs typeface="ＭＳ Ｐゴシック" charset="0"/>
            </a:endParaRPr>
          </a:p>
        </p:txBody>
      </p:sp>
      <p:sp>
        <p:nvSpPr>
          <p:cNvPr id="56323" name="Rectangle 10"/>
          <p:cNvSpPr>
            <a:spLocks noGrp="1" noChangeArrowheads="1"/>
          </p:cNvSpPr>
          <p:nvPr>
            <p:ph type="body" sz="half" idx="1"/>
          </p:nvPr>
        </p:nvSpPr>
        <p:spPr>
          <a:xfrm>
            <a:off x="611188" y="1220788"/>
            <a:ext cx="4189412" cy="4418012"/>
          </a:xfrm>
        </p:spPr>
        <p:txBody>
          <a:bodyPr/>
          <a:lstStyle/>
          <a:p>
            <a:pPr eaLnBrk="1" hangingPunct="1"/>
            <a:endParaRPr lang="en-US" sz="2400">
              <a:latin typeface="Arial" charset="0"/>
              <a:ea typeface="ＭＳ Ｐゴシック" charset="0"/>
              <a:cs typeface="ＭＳ Ｐゴシック" charset="0"/>
            </a:endParaRPr>
          </a:p>
          <a:p>
            <a:pPr eaLnBrk="1" hangingPunct="1"/>
            <a:endParaRPr lang="en-US" sz="2400">
              <a:latin typeface="Arial" charset="0"/>
              <a:ea typeface="ＭＳ Ｐゴシック" charset="0"/>
              <a:cs typeface="ＭＳ Ｐゴシック" charset="0"/>
            </a:endParaRPr>
          </a:p>
          <a:p>
            <a:pPr eaLnBrk="1" hangingPunct="1"/>
            <a:endParaRPr lang="en-US" sz="2400">
              <a:latin typeface="Arial" charset="0"/>
              <a:ea typeface="ＭＳ Ｐゴシック" charset="0"/>
              <a:cs typeface="ＭＳ Ｐゴシック" charset="0"/>
            </a:endParaRPr>
          </a:p>
          <a:p>
            <a:pPr eaLnBrk="1" hangingPunct="1"/>
            <a:endParaRPr lang="en-US" sz="2400">
              <a:latin typeface="Arial" charset="0"/>
              <a:ea typeface="ＭＳ Ｐゴシック" charset="0"/>
              <a:cs typeface="ＭＳ Ｐゴシック" charset="0"/>
            </a:endParaRPr>
          </a:p>
          <a:p>
            <a:pPr eaLnBrk="1" hangingPunct="1"/>
            <a:endParaRPr lang="en-US" sz="2400">
              <a:latin typeface="Arial" charset="0"/>
              <a:ea typeface="ＭＳ Ｐゴシック" charset="0"/>
              <a:cs typeface="ＭＳ Ｐゴシック" charset="0"/>
            </a:endParaRPr>
          </a:p>
          <a:p>
            <a:pPr eaLnBrk="1" hangingPunct="1"/>
            <a:endParaRPr lang="en-US" sz="2400">
              <a:latin typeface="Arial" charset="0"/>
              <a:ea typeface="ＭＳ Ｐゴシック" charset="0"/>
              <a:cs typeface="ＭＳ Ｐゴシック" charset="0"/>
            </a:endParaRPr>
          </a:p>
          <a:p>
            <a:pPr eaLnBrk="1" hangingPunct="1"/>
            <a:endParaRPr lang="en-US" sz="2400">
              <a:latin typeface="Arial" charset="0"/>
              <a:ea typeface="ＭＳ Ｐゴシック" charset="0"/>
              <a:cs typeface="ＭＳ Ｐゴシック" charset="0"/>
            </a:endParaRPr>
          </a:p>
          <a:p>
            <a:pPr eaLnBrk="1" hangingPunct="1"/>
            <a:endParaRPr lang="en-US" sz="2400">
              <a:latin typeface="Arial" charset="0"/>
              <a:ea typeface="ＭＳ Ｐゴシック" charset="0"/>
              <a:cs typeface="ＭＳ Ｐゴシック" charset="0"/>
            </a:endParaRPr>
          </a:p>
          <a:p>
            <a:pPr eaLnBrk="1" hangingPunct="1"/>
            <a:r>
              <a:rPr lang="en-US" sz="2400">
                <a:latin typeface="Arial" charset="0"/>
                <a:ea typeface="ＭＳ Ｐゴシック" charset="0"/>
                <a:cs typeface="ＭＳ Ｐゴシック" charset="0"/>
              </a:rPr>
              <a:t>Objects enter here</a:t>
            </a:r>
          </a:p>
        </p:txBody>
      </p:sp>
      <p:sp>
        <p:nvSpPr>
          <p:cNvPr id="56324" name="Rectangle 3"/>
          <p:cNvSpPr>
            <a:spLocks noChangeArrowheads="1"/>
          </p:cNvSpPr>
          <p:nvPr/>
        </p:nvSpPr>
        <p:spPr bwMode="auto">
          <a:xfrm>
            <a:off x="0" y="90488"/>
            <a:ext cx="914400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p>
            <a:pPr eaLnBrk="1" hangingPunct="1">
              <a:tabLst>
                <a:tab pos="914400" algn="l"/>
              </a:tabLst>
            </a:pPr>
            <a:r>
              <a:rPr lang="en-US" sz="2400"/>
              <a:t> </a:t>
            </a:r>
          </a:p>
          <a:p>
            <a:pPr>
              <a:tabLst>
                <a:tab pos="914400" algn="l"/>
              </a:tabLst>
            </a:pPr>
            <a:endParaRPr lang="en-US" sz="2400">
              <a:latin typeface="Times New Roman" charset="0"/>
            </a:endParaRPr>
          </a:p>
        </p:txBody>
      </p:sp>
      <p:sp>
        <p:nvSpPr>
          <p:cNvPr id="56325" name="Rectangle 15"/>
          <p:cNvSpPr>
            <a:spLocks noChangeArrowheads="1"/>
          </p:cNvSpPr>
          <p:nvPr/>
        </p:nvSpPr>
        <p:spPr bwMode="auto">
          <a:xfrm>
            <a:off x="7872413" y="4664075"/>
            <a:ext cx="9937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p>
            <a:pPr algn="r" eaLnBrk="1" hangingPunct="1"/>
            <a:r>
              <a:rPr lang="en-US" sz="1400"/>
              <a:t>Figure 1.9</a:t>
            </a:r>
          </a:p>
        </p:txBody>
      </p:sp>
      <p:pic>
        <p:nvPicPr>
          <p:cNvPr id="56326" name="Picture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4963" y="1150938"/>
            <a:ext cx="8540750" cy="3513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327" name="Line 6"/>
          <p:cNvSpPr>
            <a:spLocks noChangeShapeType="1"/>
          </p:cNvSpPr>
          <p:nvPr/>
        </p:nvSpPr>
        <p:spPr bwMode="auto">
          <a:xfrm flipV="1">
            <a:off x="3616325" y="2519363"/>
            <a:ext cx="1708150" cy="2347912"/>
          </a:xfrm>
          <a:prstGeom prst="line">
            <a:avLst/>
          </a:prstGeom>
          <a:noFill/>
          <a:ln w="57150">
            <a:solidFill>
              <a:schemeClr val="accent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Tree>
    <p:extLst>
      <p:ext uri="{BB962C8B-B14F-4D97-AF65-F5344CB8AC3E}">
        <p14:creationId xmlns:p14="http://schemas.microsoft.com/office/powerpoint/2010/main" val="99360675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normAutofit fontScale="90000"/>
          </a:bodyPr>
          <a:lstStyle/>
          <a:p>
            <a:pPr eaLnBrk="1" hangingPunct="1"/>
            <a:r>
              <a:rPr lang="en-US">
                <a:latin typeface="Arial" charset="0"/>
                <a:ea typeface="ＭＳ Ｐゴシック" charset="0"/>
                <a:cs typeface="ＭＳ Ｐゴシック" charset="0"/>
              </a:rPr>
              <a:t>Object-Oriented Paradigm</a:t>
            </a:r>
          </a:p>
        </p:txBody>
      </p:sp>
      <p:sp>
        <p:nvSpPr>
          <p:cNvPr id="57347" name="Rectangle 3"/>
          <p:cNvSpPr>
            <a:spLocks noGrp="1" noChangeArrowheads="1"/>
          </p:cNvSpPr>
          <p:nvPr>
            <p:ph idx="1"/>
          </p:nvPr>
        </p:nvSpPr>
        <p:spPr/>
        <p:txBody>
          <a:bodyPr/>
          <a:lstStyle/>
          <a:p>
            <a:pPr eaLnBrk="1" hangingPunct="1"/>
            <a:r>
              <a:rPr lang="en-US" dirty="0">
                <a:latin typeface="Arial" charset="0"/>
                <a:ea typeface="ＭＳ Ｐゴシック" charset="0"/>
                <a:cs typeface="ＭＳ Ｐゴシック" charset="0"/>
              </a:rPr>
              <a:t>Modules (objects) are introduced as early as the object-oriented analysis workflow </a:t>
            </a:r>
          </a:p>
          <a:p>
            <a:pPr lvl="1" eaLnBrk="1" hangingPunct="1"/>
            <a:r>
              <a:rPr lang="en-US" dirty="0">
                <a:latin typeface="Arial" charset="0"/>
                <a:ea typeface="ＭＳ Ｐゴシック" charset="0"/>
              </a:rPr>
              <a:t>This ensures a smooth transition from the analysis workflow to the design workflow </a:t>
            </a:r>
          </a:p>
          <a:p>
            <a:pPr eaLnBrk="1" hangingPunct="1"/>
            <a:endParaRPr lang="en-US" dirty="0">
              <a:latin typeface="Arial" charset="0"/>
              <a:ea typeface="ＭＳ Ｐゴシック" charset="0"/>
              <a:cs typeface="ＭＳ Ｐゴシック" charset="0"/>
            </a:endParaRPr>
          </a:p>
          <a:p>
            <a:pPr eaLnBrk="1" hangingPunct="1"/>
            <a:r>
              <a:rPr lang="en-US" dirty="0">
                <a:latin typeface="Arial" charset="0"/>
                <a:ea typeface="ＭＳ Ｐゴシック" charset="0"/>
                <a:cs typeface="ＭＳ Ｐゴシック" charset="0"/>
              </a:rPr>
              <a:t>The objects are then coded during the implementation workflow</a:t>
            </a:r>
          </a:p>
          <a:p>
            <a:pPr lvl="1" eaLnBrk="1" hangingPunct="1"/>
            <a:r>
              <a:rPr lang="en-US" dirty="0">
                <a:latin typeface="Arial" charset="0"/>
                <a:ea typeface="ＭＳ Ｐゴシック" charset="0"/>
              </a:rPr>
              <a:t>Again, the transition is </a:t>
            </a:r>
            <a:r>
              <a:rPr lang="en-US" dirty="0" smtClean="0">
                <a:latin typeface="Arial" charset="0"/>
                <a:ea typeface="ＭＳ Ｐゴシック" charset="0"/>
              </a:rPr>
              <a:t>smooth</a:t>
            </a:r>
          </a:p>
          <a:p>
            <a:endParaRPr lang="en-US" dirty="0">
              <a:latin typeface="Arial" charset="0"/>
              <a:ea typeface="ＭＳ Ｐゴシック" charset="0"/>
            </a:endParaRPr>
          </a:p>
        </p:txBody>
      </p:sp>
    </p:spTree>
    <p:extLst>
      <p:ext uri="{BB962C8B-B14F-4D97-AF65-F5344CB8AC3E}">
        <p14:creationId xmlns:p14="http://schemas.microsoft.com/office/powerpoint/2010/main" val="204056531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28599" y="2996952"/>
            <a:ext cx="8686800" cy="1030992"/>
          </a:xfrm>
        </p:spPr>
        <p:txBody>
          <a:bodyPr/>
          <a:lstStyle/>
          <a:p>
            <a:r>
              <a:rPr lang="tr-TR" sz="6000" dirty="0" smtClean="0">
                <a:latin typeface="Arial" pitchFamily="34" charset="0"/>
                <a:cs typeface="Arial" pitchFamily="34" charset="0"/>
              </a:rPr>
              <a:t>Project </a:t>
            </a:r>
            <a:r>
              <a:rPr lang="tr-TR" sz="6000" dirty="0" err="1" smtClean="0">
                <a:latin typeface="Arial" pitchFamily="34" charset="0"/>
                <a:cs typeface="Arial" pitchFamily="34" charset="0"/>
              </a:rPr>
              <a:t>Scope</a:t>
            </a:r>
            <a:endParaRPr lang="tr-TR" sz="6000" dirty="0"/>
          </a:p>
        </p:txBody>
      </p:sp>
      <p:sp>
        <p:nvSpPr>
          <p:cNvPr id="6" name="Text Placeholder 5"/>
          <p:cNvSpPr>
            <a:spLocks noGrp="1"/>
          </p:cNvSpPr>
          <p:nvPr>
            <p:ph type="body" idx="1"/>
          </p:nvPr>
        </p:nvSpPr>
        <p:spPr/>
        <p:txBody>
          <a:bodyPr/>
          <a:lstStyle/>
          <a:p>
            <a:endParaRPr lang="tr-TR"/>
          </a:p>
        </p:txBody>
      </p:sp>
      <p:sp>
        <p:nvSpPr>
          <p:cNvPr id="4" name="Slide Number Placeholder 3"/>
          <p:cNvSpPr>
            <a:spLocks noGrp="1"/>
          </p:cNvSpPr>
          <p:nvPr>
            <p:ph type="sldNum" sz="quarter" idx="12"/>
          </p:nvPr>
        </p:nvSpPr>
        <p:spPr/>
        <p:txBody>
          <a:bodyPr/>
          <a:lstStyle/>
          <a:p>
            <a:r>
              <a:rPr lang="tr-TR" dirty="0" smtClean="0"/>
              <a:t>1.</a:t>
            </a:r>
            <a:r>
              <a:rPr lang="tr-TR" dirty="0"/>
              <a:t>3</a:t>
            </a:r>
            <a:endParaRPr lang="en-US" dirty="0"/>
          </a:p>
        </p:txBody>
      </p:sp>
      <p:sp>
        <p:nvSpPr>
          <p:cNvPr id="7" name="TextBox 6"/>
          <p:cNvSpPr txBox="1"/>
          <p:nvPr/>
        </p:nvSpPr>
        <p:spPr>
          <a:xfrm>
            <a:off x="107504" y="188640"/>
            <a:ext cx="5328592" cy="1754327"/>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marL="342900" indent="-342900">
              <a:buFont typeface="+mj-lt"/>
              <a:buAutoNum type="arabicPeriod"/>
            </a:pPr>
            <a:r>
              <a:rPr lang="tr-TR" dirty="0">
                <a:latin typeface="Arial" pitchFamily="34" charset="0"/>
                <a:cs typeface="Arial" pitchFamily="34" charset="0"/>
              </a:rPr>
              <a:t>Course </a:t>
            </a:r>
            <a:r>
              <a:rPr lang="tr-TR" dirty="0" err="1" smtClean="0">
                <a:latin typeface="Arial" pitchFamily="34" charset="0"/>
                <a:cs typeface="Arial" pitchFamily="34" charset="0"/>
              </a:rPr>
              <a:t>Objectives</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Software </a:t>
            </a:r>
            <a:r>
              <a:rPr lang="tr-TR" dirty="0" err="1" smtClean="0">
                <a:latin typeface="Arial" pitchFamily="34" charset="0"/>
                <a:cs typeface="Arial" pitchFamily="34" charset="0"/>
              </a:rPr>
              <a:t>Projects</a:t>
            </a:r>
            <a:endParaRPr lang="tr-TR" dirty="0" smtClean="0">
              <a:latin typeface="Arial" pitchFamily="34" charset="0"/>
              <a:cs typeface="Arial" pitchFamily="34" charset="0"/>
            </a:endParaRPr>
          </a:p>
          <a:p>
            <a:pPr marL="800100" lvl="1" indent="-342900">
              <a:buFont typeface="+mj-lt"/>
              <a:buAutoNum type="alphaLcPeriod"/>
            </a:pPr>
            <a:r>
              <a:rPr lang="tr-TR" dirty="0" err="1" smtClean="0">
                <a:latin typeface="Arial" pitchFamily="34" charset="0"/>
                <a:cs typeface="Arial" pitchFamily="34" charset="0"/>
              </a:rPr>
              <a:t>Phases</a:t>
            </a:r>
            <a:endParaRPr lang="tr-TR" dirty="0" smtClean="0">
              <a:latin typeface="Arial" pitchFamily="34" charset="0"/>
              <a:cs typeface="Arial" pitchFamily="34" charset="0"/>
            </a:endParaRPr>
          </a:p>
          <a:p>
            <a:pPr marL="800100" lvl="1" indent="-342900">
              <a:buFont typeface="+mj-lt"/>
              <a:buAutoNum type="alphaLcPeriod"/>
            </a:pPr>
            <a:r>
              <a:rPr lang="tr-TR" dirty="0" err="1" smtClean="0">
                <a:latin typeface="Arial" pitchFamily="34" charset="0"/>
                <a:cs typeface="Arial" pitchFamily="34" charset="0"/>
              </a:rPr>
              <a:t>Stakeholders</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Object </a:t>
            </a:r>
            <a:r>
              <a:rPr lang="tr-TR" dirty="0" err="1" smtClean="0">
                <a:latin typeface="Arial" pitchFamily="34" charset="0"/>
                <a:cs typeface="Arial" pitchFamily="34" charset="0"/>
              </a:rPr>
              <a:t>Oriented</a:t>
            </a:r>
            <a:r>
              <a:rPr lang="tr-TR" dirty="0" smtClean="0">
                <a:latin typeface="Arial" pitchFamily="34" charset="0"/>
                <a:cs typeface="Arial" pitchFamily="34" charset="0"/>
              </a:rPr>
              <a:t> </a:t>
            </a:r>
            <a:r>
              <a:rPr lang="tr-TR" dirty="0" err="1" smtClean="0">
                <a:latin typeface="Arial" pitchFamily="34" charset="0"/>
                <a:cs typeface="Arial" pitchFamily="34" charset="0"/>
              </a:rPr>
              <a:t>Paradigm</a:t>
            </a:r>
            <a:endParaRPr lang="tr-TR" dirty="0" smtClean="0">
              <a:latin typeface="Arial" pitchFamily="34" charset="0"/>
              <a:cs typeface="Arial" pitchFamily="34" charset="0"/>
            </a:endParaRPr>
          </a:p>
          <a:p>
            <a:pPr marL="342900" indent="-342900">
              <a:buFont typeface="+mj-lt"/>
              <a:buAutoNum type="arabicPeriod"/>
            </a:pPr>
            <a:r>
              <a:rPr lang="tr-TR" dirty="0" smtClean="0">
                <a:latin typeface="Arial" pitchFamily="34" charset="0"/>
                <a:cs typeface="Arial" pitchFamily="34" charset="0"/>
              </a:rPr>
              <a:t>Project </a:t>
            </a:r>
            <a:r>
              <a:rPr lang="tr-TR" dirty="0" err="1" smtClean="0">
                <a:latin typeface="Arial" pitchFamily="34" charset="0"/>
                <a:cs typeface="Arial" pitchFamily="34" charset="0"/>
              </a:rPr>
              <a:t>Scope</a:t>
            </a:r>
            <a:r>
              <a:rPr lang="tr-TR" dirty="0" smtClean="0">
                <a:latin typeface="Arial" pitchFamily="34" charset="0"/>
                <a:cs typeface="Arial" pitchFamily="34" charset="0"/>
              </a:rPr>
              <a:t> – How </a:t>
            </a:r>
            <a:r>
              <a:rPr lang="tr-TR" dirty="0" err="1" smtClean="0">
                <a:latin typeface="Arial" pitchFamily="34" charset="0"/>
                <a:cs typeface="Arial" pitchFamily="34" charset="0"/>
              </a:rPr>
              <a:t>to</a:t>
            </a:r>
            <a:r>
              <a:rPr lang="tr-TR" dirty="0" smtClean="0">
                <a:latin typeface="Arial" pitchFamily="34" charset="0"/>
                <a:cs typeface="Arial" pitchFamily="34" charset="0"/>
              </a:rPr>
              <a:t> </a:t>
            </a:r>
            <a:r>
              <a:rPr lang="tr-TR" dirty="0" err="1" smtClean="0">
                <a:latin typeface="Arial" pitchFamily="34" charset="0"/>
                <a:cs typeface="Arial" pitchFamily="34" charset="0"/>
              </a:rPr>
              <a:t>begin</a:t>
            </a:r>
            <a:r>
              <a:rPr lang="tr-TR" dirty="0" smtClean="0">
                <a:latin typeface="Arial" pitchFamily="34" charset="0"/>
                <a:cs typeface="Arial" pitchFamily="34" charset="0"/>
              </a:rPr>
              <a:t> a </a:t>
            </a:r>
            <a:r>
              <a:rPr lang="tr-TR" dirty="0" err="1" smtClean="0">
                <a:latin typeface="Arial" pitchFamily="34" charset="0"/>
                <a:cs typeface="Arial" pitchFamily="34" charset="0"/>
              </a:rPr>
              <a:t>project</a:t>
            </a:r>
            <a:r>
              <a:rPr lang="tr-TR" dirty="0" smtClean="0">
                <a:latin typeface="Arial" pitchFamily="34" charset="0"/>
                <a:cs typeface="Arial" pitchFamily="34" charset="0"/>
              </a:rPr>
              <a:t>?</a:t>
            </a:r>
            <a:endParaRPr lang="tr-TR" dirty="0">
              <a:latin typeface="Arial" pitchFamily="34" charset="0"/>
              <a:cs typeface="Arial" pitchFamily="34" charset="0"/>
            </a:endParaRPr>
          </a:p>
        </p:txBody>
      </p:sp>
      <p:pic>
        <p:nvPicPr>
          <p:cNvPr id="8" name="Picture 3"/>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flipH="1">
            <a:off x="4716016" y="1628800"/>
            <a:ext cx="356264" cy="273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Footer Placeholder 1"/>
          <p:cNvSpPr>
            <a:spLocks noGrp="1"/>
          </p:cNvSpPr>
          <p:nvPr>
            <p:ph type="ftr" sz="quarter" idx="11"/>
          </p:nvPr>
        </p:nvSpPr>
        <p:spPr/>
        <p:txBody>
          <a:bodyPr/>
          <a:lstStyle/>
          <a:p>
            <a:r>
              <a:rPr lang="en-US" smtClean="0"/>
              <a:t>Introduction</a:t>
            </a:r>
            <a:endParaRPr lang="en-US" dirty="0"/>
          </a:p>
        </p:txBody>
      </p:sp>
    </p:spTree>
    <p:extLst>
      <p:ext uri="{BB962C8B-B14F-4D97-AF65-F5344CB8AC3E}">
        <p14:creationId xmlns:p14="http://schemas.microsoft.com/office/powerpoint/2010/main" val="170442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normAutofit fontScale="90000"/>
          </a:bodyPr>
          <a:lstStyle/>
          <a:p>
            <a:pPr eaLnBrk="1" hangingPunct="1"/>
            <a:r>
              <a:rPr lang="en-US" dirty="0" smtClean="0">
                <a:latin typeface="Arial" charset="0"/>
                <a:ea typeface="ＭＳ Ｐゴシック" charset="0"/>
                <a:cs typeface="ＭＳ Ｐゴシック" charset="0"/>
              </a:rPr>
              <a:t>Project Scope</a:t>
            </a:r>
            <a:endParaRPr lang="en-US" dirty="0">
              <a:latin typeface="Arial" charset="0"/>
              <a:ea typeface="ＭＳ Ｐゴシック" charset="0"/>
              <a:cs typeface="ＭＳ Ｐゴシック" charset="0"/>
            </a:endParaRPr>
          </a:p>
        </p:txBody>
      </p:sp>
      <p:sp>
        <p:nvSpPr>
          <p:cNvPr id="57347" name="Rectangle 3"/>
          <p:cNvSpPr>
            <a:spLocks noGrp="1" noChangeArrowheads="1"/>
          </p:cNvSpPr>
          <p:nvPr>
            <p:ph idx="1"/>
          </p:nvPr>
        </p:nvSpPr>
        <p:spPr/>
        <p:txBody>
          <a:bodyPr/>
          <a:lstStyle/>
          <a:p>
            <a:r>
              <a:rPr lang="en-US" dirty="0"/>
              <a:t>The very first thing that’s done on a new project is the development of the project charter. That’s the document that authorizes you to do your work. </a:t>
            </a:r>
            <a:endParaRPr lang="en-US" dirty="0" smtClean="0"/>
          </a:p>
          <a:p>
            <a:endParaRPr lang="en-US" dirty="0"/>
          </a:p>
          <a:p>
            <a:r>
              <a:rPr lang="en-US" b="1" dirty="0">
                <a:solidFill>
                  <a:schemeClr val="accent1"/>
                </a:solidFill>
              </a:rPr>
              <a:t>Project Charter </a:t>
            </a:r>
            <a:r>
              <a:rPr lang="en-US" dirty="0" smtClean="0"/>
              <a:t>tells </a:t>
            </a:r>
            <a:r>
              <a:rPr lang="en-US" dirty="0"/>
              <a:t>everyone in the company why the project is needed, and gives you the authority you need to make it happen. </a:t>
            </a:r>
            <a:endParaRPr lang="en-US" dirty="0" smtClean="0"/>
          </a:p>
          <a:p>
            <a:endParaRPr lang="en-US" dirty="0" smtClean="0"/>
          </a:p>
          <a:p>
            <a:r>
              <a:rPr lang="en-US" dirty="0" smtClean="0"/>
              <a:t>Then you </a:t>
            </a:r>
            <a:r>
              <a:rPr lang="en-US" b="1" dirty="0">
                <a:solidFill>
                  <a:schemeClr val="accent1"/>
                </a:solidFill>
              </a:rPr>
              <a:t>i</a:t>
            </a:r>
            <a:r>
              <a:rPr lang="en-US" b="1" dirty="0" smtClean="0">
                <a:solidFill>
                  <a:schemeClr val="accent1"/>
                </a:solidFill>
              </a:rPr>
              <a:t>dentify </a:t>
            </a:r>
            <a:r>
              <a:rPr lang="en-US" b="1" dirty="0">
                <a:solidFill>
                  <a:schemeClr val="accent1"/>
                </a:solidFill>
              </a:rPr>
              <a:t>s</a:t>
            </a:r>
            <a:r>
              <a:rPr lang="en-US" b="1" dirty="0" smtClean="0">
                <a:solidFill>
                  <a:schemeClr val="accent1"/>
                </a:solidFill>
              </a:rPr>
              <a:t>takeholders </a:t>
            </a:r>
            <a:r>
              <a:rPr lang="en-US" dirty="0" smtClean="0"/>
              <a:t>to </a:t>
            </a:r>
            <a:r>
              <a:rPr lang="en-US" dirty="0"/>
              <a:t>figure out who is affected by the project and how to communicate with them </a:t>
            </a:r>
          </a:p>
          <a:p>
            <a:endParaRPr lang="en-US" dirty="0">
              <a:latin typeface="Arial" charset="0"/>
              <a:ea typeface="ＭＳ Ｐゴシック" charset="0"/>
            </a:endParaRPr>
          </a:p>
        </p:txBody>
      </p:sp>
    </p:spTree>
    <p:extLst>
      <p:ext uri="{BB962C8B-B14F-4D97-AF65-F5344CB8AC3E}">
        <p14:creationId xmlns:p14="http://schemas.microsoft.com/office/powerpoint/2010/main" val="260964731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normAutofit fontScale="90000"/>
          </a:bodyPr>
          <a:lstStyle/>
          <a:p>
            <a:pPr eaLnBrk="1" hangingPunct="1"/>
            <a:r>
              <a:rPr lang="en-US" dirty="0" smtClean="0">
                <a:latin typeface="Arial" charset="0"/>
                <a:ea typeface="ＭＳ Ｐゴシック" charset="0"/>
                <a:cs typeface="ＭＳ Ｐゴシック" charset="0"/>
              </a:rPr>
              <a:t>Project Charter</a:t>
            </a:r>
            <a:endParaRPr lang="en-US" dirty="0">
              <a:latin typeface="Arial" charset="0"/>
              <a:ea typeface="ＭＳ Ｐゴシック" charset="0"/>
              <a:cs typeface="ＭＳ Ｐゴシック" charset="0"/>
            </a:endParaRPr>
          </a:p>
        </p:txBody>
      </p:sp>
      <p:sp>
        <p:nvSpPr>
          <p:cNvPr id="57347" name="Rectangle 3"/>
          <p:cNvSpPr>
            <a:spLocks noGrp="1" noChangeArrowheads="1"/>
          </p:cNvSpPr>
          <p:nvPr>
            <p:ph idx="1"/>
          </p:nvPr>
        </p:nvSpPr>
        <p:spPr/>
        <p:txBody>
          <a:bodyPr/>
          <a:lstStyle/>
          <a:p>
            <a:r>
              <a:rPr lang="en-US" dirty="0" smtClean="0"/>
              <a:t>Even though may change from case to case, a project charter (sometimes called as a “one-pager”) typically includes the following items in a single page:</a:t>
            </a:r>
          </a:p>
          <a:p>
            <a:pPr lvl="1"/>
            <a:r>
              <a:rPr lang="en-US" dirty="0"/>
              <a:t>Project </a:t>
            </a:r>
            <a:r>
              <a:rPr lang="en-US" dirty="0" smtClean="0"/>
              <a:t>Description</a:t>
            </a:r>
            <a:endParaRPr lang="en-US" dirty="0"/>
          </a:p>
          <a:p>
            <a:pPr lvl="1"/>
            <a:r>
              <a:rPr lang="en-US" dirty="0"/>
              <a:t>Project </a:t>
            </a:r>
            <a:r>
              <a:rPr lang="en-US" dirty="0" smtClean="0"/>
              <a:t>Objectives and Outcomes</a:t>
            </a:r>
            <a:endParaRPr lang="en-US" dirty="0"/>
          </a:p>
          <a:p>
            <a:pPr lvl="1"/>
            <a:r>
              <a:rPr lang="en-US" dirty="0"/>
              <a:t>Assigned Project </a:t>
            </a:r>
            <a:r>
              <a:rPr lang="en-US" dirty="0" smtClean="0"/>
              <a:t>Manager and Staff </a:t>
            </a:r>
          </a:p>
          <a:p>
            <a:pPr lvl="1"/>
            <a:r>
              <a:rPr lang="en-US" dirty="0" smtClean="0"/>
              <a:t>Summary </a:t>
            </a:r>
            <a:r>
              <a:rPr lang="en-US" dirty="0"/>
              <a:t>Milestone </a:t>
            </a:r>
            <a:r>
              <a:rPr lang="en-US" dirty="0" smtClean="0"/>
              <a:t>Schedule</a:t>
            </a:r>
            <a:endParaRPr lang="en-US" dirty="0"/>
          </a:p>
          <a:p>
            <a:pPr lvl="1"/>
            <a:r>
              <a:rPr lang="en-US" dirty="0" smtClean="0"/>
              <a:t>Preliminary </a:t>
            </a:r>
            <a:r>
              <a:rPr lang="tr-TR" dirty="0" smtClean="0"/>
              <a:t>C</a:t>
            </a:r>
            <a:r>
              <a:rPr lang="en-US" dirty="0" err="1" smtClean="0"/>
              <a:t>ost</a:t>
            </a:r>
            <a:r>
              <a:rPr lang="en-US" dirty="0" smtClean="0"/>
              <a:t> </a:t>
            </a:r>
            <a:r>
              <a:rPr lang="tr-TR" dirty="0" smtClean="0"/>
              <a:t>E</a:t>
            </a:r>
            <a:r>
              <a:rPr lang="en-US" dirty="0" err="1" smtClean="0"/>
              <a:t>stimation</a:t>
            </a:r>
            <a:endParaRPr lang="en-US" dirty="0" smtClean="0"/>
          </a:p>
          <a:p>
            <a:pPr lvl="1"/>
            <a:r>
              <a:rPr lang="en-US" dirty="0" smtClean="0"/>
              <a:t>Preliminary </a:t>
            </a:r>
            <a:r>
              <a:rPr lang="tr-TR" dirty="0" smtClean="0"/>
              <a:t>R</a:t>
            </a:r>
            <a:r>
              <a:rPr lang="en-US" dirty="0" err="1" smtClean="0"/>
              <a:t>isks</a:t>
            </a:r>
            <a:endParaRPr lang="en-US" dirty="0"/>
          </a:p>
          <a:p>
            <a:pPr lvl="1"/>
            <a:endParaRPr lang="en-US" dirty="0"/>
          </a:p>
          <a:p>
            <a:endParaRPr lang="en-US" dirty="0">
              <a:latin typeface="Arial" charset="0"/>
              <a:ea typeface="ＭＳ Ｐゴシック" charset="0"/>
            </a:endParaRPr>
          </a:p>
        </p:txBody>
      </p:sp>
    </p:spTree>
    <p:extLst>
      <p:ext uri="{BB962C8B-B14F-4D97-AF65-F5344CB8AC3E}">
        <p14:creationId xmlns:p14="http://schemas.microsoft.com/office/powerpoint/2010/main" val="84914351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normAutofit fontScale="90000"/>
          </a:bodyPr>
          <a:lstStyle/>
          <a:p>
            <a:pPr eaLnBrk="1" hangingPunct="1"/>
            <a:r>
              <a:rPr lang="en-US" dirty="0" smtClean="0">
                <a:latin typeface="Arial" charset="0"/>
                <a:ea typeface="ＭＳ Ｐゴシック" charset="0"/>
                <a:cs typeface="ＭＳ Ｐゴシック" charset="0"/>
              </a:rPr>
              <a:t>Project Charter</a:t>
            </a:r>
            <a:endParaRPr lang="en-US" dirty="0">
              <a:latin typeface="Arial" charset="0"/>
              <a:ea typeface="ＭＳ Ｐゴシック" charset="0"/>
              <a:cs typeface="ＭＳ Ｐゴシック" charset="0"/>
            </a:endParaRPr>
          </a:p>
        </p:txBody>
      </p:sp>
      <p:pic>
        <p:nvPicPr>
          <p:cNvPr id="3" name="Picture 2"/>
          <p:cNvPicPr>
            <a:picLocks noChangeAspect="1"/>
          </p:cNvPicPr>
          <p:nvPr/>
        </p:nvPicPr>
        <p:blipFill rotWithShape="1">
          <a:blip r:embed="rId3"/>
          <a:srcRect t="8240"/>
          <a:stretch/>
        </p:blipFill>
        <p:spPr>
          <a:xfrm>
            <a:off x="0" y="908720"/>
            <a:ext cx="9144000" cy="5949280"/>
          </a:xfrm>
          <a:prstGeom prst="rect">
            <a:avLst/>
          </a:prstGeom>
        </p:spPr>
      </p:pic>
    </p:spTree>
    <p:extLst>
      <p:ext uri="{BB962C8B-B14F-4D97-AF65-F5344CB8AC3E}">
        <p14:creationId xmlns:p14="http://schemas.microsoft.com/office/powerpoint/2010/main" val="7574452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normAutofit fontScale="90000"/>
          </a:bodyPr>
          <a:lstStyle/>
          <a:p>
            <a:pPr eaLnBrk="1" hangingPunct="1"/>
            <a:r>
              <a:rPr lang="en-US" dirty="0" smtClean="0">
                <a:latin typeface="Arial" charset="0"/>
                <a:ea typeface="ＭＳ Ｐゴシック" charset="0"/>
                <a:cs typeface="ＭＳ Ｐゴシック" charset="0"/>
              </a:rPr>
              <a:t>Project Charter</a:t>
            </a:r>
            <a:endParaRPr lang="en-US" dirty="0">
              <a:latin typeface="Arial" charset="0"/>
              <a:ea typeface="ＭＳ Ｐゴシック" charset="0"/>
              <a:cs typeface="ＭＳ Ｐゴシック" charset="0"/>
            </a:endParaRPr>
          </a:p>
        </p:txBody>
      </p:sp>
      <p:pic>
        <p:nvPicPr>
          <p:cNvPr id="2" name="Picture 1"/>
          <p:cNvPicPr>
            <a:picLocks noChangeAspect="1"/>
          </p:cNvPicPr>
          <p:nvPr/>
        </p:nvPicPr>
        <p:blipFill>
          <a:blip r:embed="rId3"/>
          <a:stretch>
            <a:fillRect/>
          </a:stretch>
        </p:blipFill>
        <p:spPr>
          <a:xfrm>
            <a:off x="0" y="863600"/>
            <a:ext cx="9144000" cy="5994400"/>
          </a:xfrm>
          <a:prstGeom prst="rect">
            <a:avLst/>
          </a:prstGeom>
        </p:spPr>
      </p:pic>
    </p:spTree>
    <p:extLst>
      <p:ext uri="{BB962C8B-B14F-4D97-AF65-F5344CB8AC3E}">
        <p14:creationId xmlns:p14="http://schemas.microsoft.com/office/powerpoint/2010/main" val="367793158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Project Scope</a:t>
            </a:r>
            <a:endParaRPr lang="en-US" dirty="0"/>
          </a:p>
        </p:txBody>
      </p:sp>
      <p:sp>
        <p:nvSpPr>
          <p:cNvPr id="3" name="Content Placeholder 2"/>
          <p:cNvSpPr>
            <a:spLocks noGrp="1"/>
          </p:cNvSpPr>
          <p:nvPr>
            <p:ph idx="1"/>
          </p:nvPr>
        </p:nvSpPr>
        <p:spPr/>
        <p:txBody>
          <a:bodyPr/>
          <a:lstStyle/>
          <a:p>
            <a:r>
              <a:rPr lang="en-US" dirty="0"/>
              <a:t>Once you have a good idea of what needs to be done, you need to </a:t>
            </a:r>
            <a:r>
              <a:rPr lang="en-US" b="1" dirty="0">
                <a:solidFill>
                  <a:schemeClr val="accent1"/>
                </a:solidFill>
              </a:rPr>
              <a:t>track your scope </a:t>
            </a:r>
            <a:r>
              <a:rPr lang="en-US" dirty="0"/>
              <a:t>as the project work is happening. </a:t>
            </a:r>
            <a:r>
              <a:rPr lang="en-US" dirty="0" smtClean="0"/>
              <a:t>Determining the project scope is setting goals for the </a:t>
            </a:r>
            <a:r>
              <a:rPr lang="en-US" dirty="0"/>
              <a:t>project team </a:t>
            </a:r>
            <a:r>
              <a:rPr lang="en-US" dirty="0" smtClean="0"/>
              <a:t>and </a:t>
            </a:r>
            <a:r>
              <a:rPr lang="en-US" dirty="0"/>
              <a:t>keep everybody on track. </a:t>
            </a:r>
            <a:endParaRPr lang="en-US" dirty="0" smtClean="0"/>
          </a:p>
          <a:p>
            <a:pPr lvl="1"/>
            <a:r>
              <a:rPr lang="en-US" dirty="0" smtClean="0"/>
              <a:t>Product </a:t>
            </a:r>
            <a:r>
              <a:rPr lang="en-US" dirty="0"/>
              <a:t>scope means the features and functions of the product or service that you and your team are building. </a:t>
            </a:r>
          </a:p>
          <a:p>
            <a:pPr lvl="1"/>
            <a:r>
              <a:rPr lang="en-US" dirty="0"/>
              <a:t>Project scope is all of the work that needs to be done to make the product. </a:t>
            </a:r>
          </a:p>
          <a:p>
            <a:pPr lvl="1"/>
            <a:r>
              <a:rPr lang="en-US" dirty="0"/>
              <a:t>Scope creep means uncontrolled changes that cause the team to do extra work. </a:t>
            </a:r>
          </a:p>
          <a:p>
            <a:endParaRPr lang="en-US"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48</a:t>
            </a:fld>
            <a:endParaRPr lang="en-US" dirty="0"/>
          </a:p>
        </p:txBody>
      </p:sp>
    </p:spTree>
    <p:extLst>
      <p:ext uri="{BB962C8B-B14F-4D97-AF65-F5344CB8AC3E}">
        <p14:creationId xmlns:p14="http://schemas.microsoft.com/office/powerpoint/2010/main" val="205447529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Project Scope</a:t>
            </a:r>
            <a:endParaRPr lang="en-US" dirty="0"/>
          </a:p>
        </p:txBody>
      </p:sp>
      <p:sp>
        <p:nvSpPr>
          <p:cNvPr id="3" name="Content Placeholder 2"/>
          <p:cNvSpPr>
            <a:spLocks noGrp="1"/>
          </p:cNvSpPr>
          <p:nvPr>
            <p:ph idx="1"/>
          </p:nvPr>
        </p:nvSpPr>
        <p:spPr/>
        <p:txBody>
          <a:bodyPr/>
          <a:lstStyle/>
          <a:p>
            <a:r>
              <a:rPr lang="en-US" dirty="0" smtClean="0"/>
              <a:t>The </a:t>
            </a:r>
            <a:r>
              <a:rPr lang="en-US" dirty="0"/>
              <a:t>five Scope Management processes </a:t>
            </a:r>
            <a:r>
              <a:rPr lang="en-US" dirty="0" smtClean="0"/>
              <a:t>that can be used in scope management are</a:t>
            </a:r>
          </a:p>
          <a:p>
            <a:pPr lvl="1"/>
            <a:r>
              <a:rPr lang="en-US" dirty="0" smtClean="0"/>
              <a:t>Collecting the requirements to form a requirements document</a:t>
            </a:r>
          </a:p>
          <a:p>
            <a:pPr lvl="1"/>
            <a:r>
              <a:rPr lang="en-US" dirty="0" smtClean="0"/>
              <a:t>Defining the Scope to form a Project Scope document </a:t>
            </a:r>
          </a:p>
          <a:p>
            <a:pPr lvl="1"/>
            <a:r>
              <a:rPr lang="en-US" dirty="0" smtClean="0"/>
              <a:t>Creating a work breakdown structure</a:t>
            </a:r>
          </a:p>
          <a:p>
            <a:pPr lvl="1"/>
            <a:r>
              <a:rPr lang="en-US" dirty="0" smtClean="0"/>
              <a:t>Consider change requests to modify project scope</a:t>
            </a:r>
          </a:p>
          <a:p>
            <a:pPr lvl="1"/>
            <a:r>
              <a:rPr lang="en-US" dirty="0" smtClean="0"/>
              <a:t>Verify the scope iteratively by accepted deliverables</a:t>
            </a:r>
          </a:p>
          <a:p>
            <a:endParaRPr lang="en-US" dirty="0"/>
          </a:p>
          <a:p>
            <a:endParaRPr lang="en-US" dirty="0" smtClean="0"/>
          </a:p>
          <a:p>
            <a:endParaRPr lang="en-US"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49</a:t>
            </a:fld>
            <a:endParaRPr lang="en-US" dirty="0"/>
          </a:p>
        </p:txBody>
      </p:sp>
    </p:spTree>
    <p:extLst>
      <p:ext uri="{BB962C8B-B14F-4D97-AF65-F5344CB8AC3E}">
        <p14:creationId xmlns:p14="http://schemas.microsoft.com/office/powerpoint/2010/main" val="40725099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r>
              <a:rPr lang="tr-TR" dirty="0" smtClean="0"/>
              <a:t>1.</a:t>
            </a:r>
            <a:fld id="{FA84A37A-AFC2-4A01-80A1-FC20F2C0D5BB}" type="slidenum">
              <a:rPr lang="en-US" smtClean="0"/>
              <a:pPr/>
              <a:t>5</a:t>
            </a:fld>
            <a:endParaRPr lang="en-US" dirty="0"/>
          </a:p>
        </p:txBody>
      </p:sp>
      <p:sp>
        <p:nvSpPr>
          <p:cNvPr id="2" name="Title 1"/>
          <p:cNvSpPr>
            <a:spLocks noGrp="1"/>
          </p:cNvSpPr>
          <p:nvPr>
            <p:ph type="title" idx="4294967295"/>
          </p:nvPr>
        </p:nvSpPr>
        <p:spPr>
          <a:xfrm>
            <a:off x="0" y="177800"/>
            <a:ext cx="9144000" cy="566738"/>
          </a:xfrm>
        </p:spPr>
        <p:txBody>
          <a:bodyPr>
            <a:normAutofit fontScale="90000"/>
          </a:bodyPr>
          <a:lstStyle/>
          <a:p>
            <a:r>
              <a:rPr lang="tr-TR"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rPr>
              <a:t>Course - Outline</a:t>
            </a:r>
            <a:endParaRPr lang="tr-TR"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endParaRPr>
          </a:p>
        </p:txBody>
      </p:sp>
      <p:graphicFrame>
        <p:nvGraphicFramePr>
          <p:cNvPr id="9" name="Table 8"/>
          <p:cNvGraphicFramePr>
            <a:graphicFrameLocks noGrp="1"/>
          </p:cNvGraphicFramePr>
          <p:nvPr>
            <p:extLst>
              <p:ext uri="{D42A27DB-BD31-4B8C-83A1-F6EECF244321}">
                <p14:modId xmlns:p14="http://schemas.microsoft.com/office/powerpoint/2010/main" val="3540072340"/>
              </p:ext>
            </p:extLst>
          </p:nvPr>
        </p:nvGraphicFramePr>
        <p:xfrm>
          <a:off x="323527" y="1196752"/>
          <a:ext cx="8712969" cy="5184437"/>
        </p:xfrm>
        <a:graphic>
          <a:graphicData uri="http://schemas.openxmlformats.org/drawingml/2006/table">
            <a:tbl>
              <a:tblPr/>
              <a:tblGrid>
                <a:gridCol w="645937">
                  <a:extLst>
                    <a:ext uri="{9D8B030D-6E8A-4147-A177-3AD203B41FA5}">
                      <a16:colId xmlns:a16="http://schemas.microsoft.com/office/drawing/2014/main" val="4141808342"/>
                    </a:ext>
                  </a:extLst>
                </a:gridCol>
                <a:gridCol w="1234457">
                  <a:extLst>
                    <a:ext uri="{9D8B030D-6E8A-4147-A177-3AD203B41FA5}">
                      <a16:colId xmlns:a16="http://schemas.microsoft.com/office/drawing/2014/main" val="3868485633"/>
                    </a:ext>
                  </a:extLst>
                </a:gridCol>
                <a:gridCol w="5067014">
                  <a:extLst>
                    <a:ext uri="{9D8B030D-6E8A-4147-A177-3AD203B41FA5}">
                      <a16:colId xmlns:a16="http://schemas.microsoft.com/office/drawing/2014/main" val="373040432"/>
                    </a:ext>
                  </a:extLst>
                </a:gridCol>
                <a:gridCol w="1765561">
                  <a:extLst>
                    <a:ext uri="{9D8B030D-6E8A-4147-A177-3AD203B41FA5}">
                      <a16:colId xmlns:a16="http://schemas.microsoft.com/office/drawing/2014/main" val="288747943"/>
                    </a:ext>
                  </a:extLst>
                </a:gridCol>
              </a:tblGrid>
              <a:tr h="326516">
                <a:tc>
                  <a:txBody>
                    <a:bodyPr/>
                    <a:lstStyle/>
                    <a:p>
                      <a:pPr algn="ctr" rtl="0" fontAlgn="ctr"/>
                      <a:r>
                        <a:rPr lang="en-US" sz="1000" b="1" i="0" u="none" strike="noStrike">
                          <a:solidFill>
                            <a:srgbClr val="FFFFFF"/>
                          </a:solidFill>
                          <a:effectLst/>
                          <a:latin typeface="Franklin Gothic Book (Body)"/>
                        </a:rPr>
                        <a:t>Week</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a:solidFill>
                            <a:srgbClr val="FFFFFF"/>
                          </a:solidFill>
                          <a:effectLst/>
                          <a:latin typeface="Franklin Gothic Book (Body)"/>
                        </a:rPr>
                        <a:t>Date</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a:solidFill>
                            <a:srgbClr val="FFFFFF"/>
                          </a:solidFill>
                          <a:effectLst/>
                          <a:latin typeface="Franklin Gothic Book (Body)"/>
                        </a:rPr>
                        <a:t>Topic</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a:solidFill>
                            <a:srgbClr val="FFFFFF"/>
                          </a:solidFill>
                          <a:effectLst/>
                          <a:latin typeface="Franklin Gothic Book (Body)"/>
                        </a:rPr>
                        <a:t>Homeworks/Projects</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5B9BD5"/>
                    </a:solidFill>
                  </a:tcPr>
                </a:tc>
                <a:extLst>
                  <a:ext uri="{0D108BD9-81ED-4DB2-BD59-A6C34878D82A}">
                    <a16:rowId xmlns:a16="http://schemas.microsoft.com/office/drawing/2014/main" val="202129824"/>
                  </a:ext>
                </a:extLst>
              </a:tr>
              <a:tr h="326516">
                <a:tc>
                  <a:txBody>
                    <a:bodyPr/>
                    <a:lstStyle/>
                    <a:p>
                      <a:pPr algn="ctr" rtl="0" fontAlgn="ctr"/>
                      <a:r>
                        <a:rPr lang="en-US" sz="1000" b="1" i="0" u="none" strike="noStrike">
                          <a:solidFill>
                            <a:srgbClr val="FFFFFF"/>
                          </a:solidFill>
                          <a:effectLst/>
                          <a:latin typeface="Franklin Gothic Book (Body)"/>
                        </a:rPr>
                        <a:t>1</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12.09.2017</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a:solidFill>
                            <a:srgbClr val="000000"/>
                          </a:solidFill>
                          <a:effectLst/>
                          <a:latin typeface="Franklin Gothic Book (Body)"/>
                        </a:rPr>
                        <a:t>Introduction – Software Projects and Scope (Ch.1)</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a:solidFill>
                            <a:srgbClr val="000000"/>
                          </a:solidFill>
                          <a:effectLst/>
                          <a:latin typeface="Franklin Gothic Book (Body)"/>
                        </a:rPr>
                        <a:t> </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extLst>
                  <a:ext uri="{0D108BD9-81ED-4DB2-BD59-A6C34878D82A}">
                    <a16:rowId xmlns:a16="http://schemas.microsoft.com/office/drawing/2014/main" val="1708130684"/>
                  </a:ext>
                </a:extLst>
              </a:tr>
              <a:tr h="326516">
                <a:tc>
                  <a:txBody>
                    <a:bodyPr/>
                    <a:lstStyle/>
                    <a:p>
                      <a:pPr algn="ctr" rtl="0" fontAlgn="ctr"/>
                      <a:r>
                        <a:rPr lang="en-US" sz="1000" b="1" i="0" u="none" strike="noStrike">
                          <a:solidFill>
                            <a:srgbClr val="FFFFFF"/>
                          </a:solidFill>
                          <a:effectLst/>
                          <a:latin typeface="Franklin Gothic Book (Body)"/>
                        </a:rPr>
                        <a:t>2</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19.09.2017</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DEBF7"/>
                    </a:solidFill>
                  </a:tcPr>
                </a:tc>
                <a:tc>
                  <a:txBody>
                    <a:bodyPr/>
                    <a:lstStyle/>
                    <a:p>
                      <a:pPr algn="l" rtl="0" fontAlgn="ctr"/>
                      <a:r>
                        <a:rPr lang="en-US" sz="1000" b="0" i="0" u="none" strike="noStrike" dirty="0">
                          <a:solidFill>
                            <a:srgbClr val="000000"/>
                          </a:solidFill>
                          <a:effectLst/>
                          <a:latin typeface="Franklin Gothic Book (Body)"/>
                        </a:rPr>
                        <a:t>Software Processes Models (Ch.2)</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DEBF7"/>
                    </a:solidFill>
                  </a:tcPr>
                </a:tc>
                <a:tc>
                  <a:txBody>
                    <a:bodyPr/>
                    <a:lstStyle/>
                    <a:p>
                      <a:pPr algn="l" rtl="0" fontAlgn="ctr"/>
                      <a:r>
                        <a:rPr lang="en-US" sz="1000" b="0" i="0" u="none" strike="noStrike">
                          <a:solidFill>
                            <a:srgbClr val="000000"/>
                          </a:solidFill>
                          <a:effectLst/>
                          <a:latin typeface="Franklin Gothic Book (Body)"/>
                        </a:rPr>
                        <a:t>Project Charter</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DEBF7"/>
                    </a:solidFill>
                  </a:tcPr>
                </a:tc>
                <a:extLst>
                  <a:ext uri="{0D108BD9-81ED-4DB2-BD59-A6C34878D82A}">
                    <a16:rowId xmlns:a16="http://schemas.microsoft.com/office/drawing/2014/main" val="4083090664"/>
                  </a:ext>
                </a:extLst>
              </a:tr>
              <a:tr h="326516">
                <a:tc>
                  <a:txBody>
                    <a:bodyPr/>
                    <a:lstStyle/>
                    <a:p>
                      <a:pPr algn="ctr" rtl="0" fontAlgn="ctr"/>
                      <a:r>
                        <a:rPr lang="en-US" sz="1000" b="1" i="0" u="none" strike="noStrike">
                          <a:solidFill>
                            <a:srgbClr val="FFFFFF"/>
                          </a:solidFill>
                          <a:effectLst/>
                          <a:latin typeface="Franklin Gothic Book (Body)"/>
                        </a:rPr>
                        <a:t>3</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26.09.2017</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dirty="0">
                          <a:solidFill>
                            <a:srgbClr val="000000"/>
                          </a:solidFill>
                          <a:effectLst/>
                          <a:latin typeface="Franklin Gothic Book (Body)"/>
                        </a:rPr>
                        <a:t>Agile Software Development </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tr-TR" sz="1000" b="0" i="0" u="none" strike="noStrike" dirty="0" smtClean="0">
                          <a:solidFill>
                            <a:srgbClr val="000000"/>
                          </a:solidFill>
                          <a:effectLst/>
                          <a:latin typeface="Franklin Gothic Book (Body)"/>
                        </a:rPr>
                        <a:t>Revised Project Charter</a:t>
                      </a:r>
                      <a:endParaRPr lang="en-US" sz="1000" b="0" i="0" u="none" strike="noStrike" dirty="0">
                        <a:solidFill>
                          <a:srgbClr val="000000"/>
                        </a:solidFill>
                        <a:effectLst/>
                        <a:latin typeface="Franklin Gothic Book (Body)"/>
                      </a:endParaRPr>
                    </a:p>
                  </a:txBody>
                  <a:tcPr marL="4741" marR="4741" marT="4741" marB="0" anchor="ctr">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DD7EE"/>
                    </a:solidFill>
                  </a:tcPr>
                </a:tc>
                <a:extLst>
                  <a:ext uri="{0D108BD9-81ED-4DB2-BD59-A6C34878D82A}">
                    <a16:rowId xmlns:a16="http://schemas.microsoft.com/office/drawing/2014/main" val="2493619892"/>
                  </a:ext>
                </a:extLst>
              </a:tr>
              <a:tr h="326516">
                <a:tc>
                  <a:txBody>
                    <a:bodyPr/>
                    <a:lstStyle/>
                    <a:p>
                      <a:pPr algn="ctr" rtl="0" fontAlgn="ctr"/>
                      <a:r>
                        <a:rPr lang="en-US" sz="1000" b="1" i="0" u="none" strike="noStrike">
                          <a:solidFill>
                            <a:srgbClr val="FFFFFF"/>
                          </a:solidFill>
                          <a:effectLst/>
                          <a:latin typeface="Franklin Gothic Book (Body)"/>
                        </a:rPr>
                        <a:t>4</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3.10.2017</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DEBF7"/>
                    </a:solidFill>
                  </a:tcPr>
                </a:tc>
                <a:tc>
                  <a:txBody>
                    <a:bodyPr/>
                    <a:lstStyle/>
                    <a:p>
                      <a:pPr algn="l" rtl="0" fontAlgn="ctr"/>
                      <a:r>
                        <a:rPr lang="en-US" sz="1000" b="0" i="0" u="none" strike="noStrike" dirty="0">
                          <a:solidFill>
                            <a:srgbClr val="000000"/>
                          </a:solidFill>
                          <a:effectLst/>
                          <a:latin typeface="Franklin Gothic Book (Body)"/>
                        </a:rPr>
                        <a:t>Software Project Planning and Estimation(Ch. 9) - FLIPPED</a:t>
                      </a:r>
                    </a:p>
                  </a:txBody>
                  <a:tcPr marL="4741" marR="4741" marT="4741"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DEBF7"/>
                    </a:solidFill>
                  </a:tcPr>
                </a:tc>
                <a:tc>
                  <a:txBody>
                    <a:bodyPr/>
                    <a:lstStyle/>
                    <a:p>
                      <a:pPr algn="l" rtl="0" fontAlgn="ctr"/>
                      <a:endParaRPr lang="en-US" sz="1000" b="0" i="0" u="none" strike="noStrike" dirty="0">
                        <a:solidFill>
                          <a:srgbClr val="000000"/>
                        </a:solidFill>
                        <a:effectLst/>
                        <a:latin typeface="Franklin Gothic Book (Body)"/>
                      </a:endParaRPr>
                    </a:p>
                  </a:txBody>
                  <a:tcPr marL="4741" marR="4741" marT="4741" marB="0" anchor="ctr">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DEBF7"/>
                    </a:solidFill>
                  </a:tcPr>
                </a:tc>
                <a:extLst>
                  <a:ext uri="{0D108BD9-81ED-4DB2-BD59-A6C34878D82A}">
                    <a16:rowId xmlns:a16="http://schemas.microsoft.com/office/drawing/2014/main" val="3401962817"/>
                  </a:ext>
                </a:extLst>
              </a:tr>
              <a:tr h="326516">
                <a:tc>
                  <a:txBody>
                    <a:bodyPr/>
                    <a:lstStyle/>
                    <a:p>
                      <a:pPr algn="ctr" rtl="0" fontAlgn="ctr"/>
                      <a:r>
                        <a:rPr lang="en-US" sz="1000" b="1" i="0" u="none" strike="noStrike">
                          <a:solidFill>
                            <a:srgbClr val="FFFFFF"/>
                          </a:solidFill>
                          <a:effectLst/>
                          <a:latin typeface="Franklin Gothic Book (Body)"/>
                        </a:rPr>
                        <a:t>5</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10.10.2017</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a:solidFill>
                            <a:srgbClr val="000000"/>
                          </a:solidFill>
                          <a:effectLst/>
                          <a:latin typeface="Franklin Gothic Book (Body)"/>
                        </a:rPr>
                        <a:t>Requirements Engineering (Ch.11)+ Recitation: JIRA</a:t>
                      </a:r>
                    </a:p>
                  </a:txBody>
                  <a:tcPr marL="4741" marR="4741" marT="4741" marB="0" anchor="ctr">
                    <a:lnL w="635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a:solidFill>
                            <a:srgbClr val="000000"/>
                          </a:solidFill>
                          <a:effectLst/>
                          <a:latin typeface="Franklin Gothic Book (Body)"/>
                        </a:rPr>
                        <a:t>Project Plan</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DD7EE"/>
                    </a:solidFill>
                  </a:tcPr>
                </a:tc>
                <a:extLst>
                  <a:ext uri="{0D108BD9-81ED-4DB2-BD59-A6C34878D82A}">
                    <a16:rowId xmlns:a16="http://schemas.microsoft.com/office/drawing/2014/main" val="3304129272"/>
                  </a:ext>
                </a:extLst>
              </a:tr>
              <a:tr h="326516">
                <a:tc>
                  <a:txBody>
                    <a:bodyPr/>
                    <a:lstStyle/>
                    <a:p>
                      <a:pPr algn="ctr" rtl="0" fontAlgn="ctr"/>
                      <a:r>
                        <a:rPr lang="en-US" sz="1000" b="1" i="0" u="none" strike="noStrike">
                          <a:solidFill>
                            <a:srgbClr val="FFFFFF"/>
                          </a:solidFill>
                          <a:effectLst/>
                          <a:latin typeface="Franklin Gothic Book (Body)"/>
                        </a:rPr>
                        <a:t>6</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17.10.2017</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DEBF7"/>
                    </a:solidFill>
                  </a:tcPr>
                </a:tc>
                <a:tc>
                  <a:txBody>
                    <a:bodyPr/>
                    <a:lstStyle/>
                    <a:p>
                      <a:pPr algn="l" rtl="0" fontAlgn="ctr"/>
                      <a:r>
                        <a:rPr lang="en-US" sz="1000" b="0" i="0" u="none" strike="noStrike">
                          <a:solidFill>
                            <a:srgbClr val="000000"/>
                          </a:solidFill>
                          <a:effectLst/>
                          <a:latin typeface="Franklin Gothic Book (Body)"/>
                        </a:rPr>
                        <a:t>Requirements Analysis (Ch. 12- Ch.13)+ Recitation: ArgoUML</a:t>
                      </a:r>
                    </a:p>
                  </a:txBody>
                  <a:tcPr marL="4741" marR="4741" marT="4741"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DEBF7"/>
                    </a:solidFill>
                  </a:tcPr>
                </a:tc>
                <a:tc>
                  <a:txBody>
                    <a:bodyPr/>
                    <a:lstStyle/>
                    <a:p>
                      <a:pPr algn="l" rtl="0" fontAlgn="ctr"/>
                      <a:endParaRPr lang="en-US" sz="1000" b="0" i="0" u="none" strike="noStrike">
                        <a:solidFill>
                          <a:srgbClr val="000000"/>
                        </a:solidFill>
                        <a:effectLst/>
                        <a:latin typeface="Franklin Gothic Book (Body)"/>
                      </a:endParaRPr>
                    </a:p>
                  </a:txBody>
                  <a:tcPr marL="4741" marR="4741" marT="4741" marB="0" anchor="ctr">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DEBF7"/>
                    </a:solidFill>
                  </a:tcPr>
                </a:tc>
                <a:extLst>
                  <a:ext uri="{0D108BD9-81ED-4DB2-BD59-A6C34878D82A}">
                    <a16:rowId xmlns:a16="http://schemas.microsoft.com/office/drawing/2014/main" val="542323219"/>
                  </a:ext>
                </a:extLst>
              </a:tr>
              <a:tr h="326516">
                <a:tc>
                  <a:txBody>
                    <a:bodyPr/>
                    <a:lstStyle/>
                    <a:p>
                      <a:pPr algn="ctr" rtl="0" fontAlgn="ctr"/>
                      <a:r>
                        <a:rPr lang="en-US" sz="1000" b="1" i="0" u="none" strike="noStrike">
                          <a:solidFill>
                            <a:srgbClr val="FFFFFF"/>
                          </a:solidFill>
                          <a:effectLst/>
                          <a:latin typeface="Franklin Gothic Book (Body)"/>
                        </a:rPr>
                        <a:t>7</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24.10.2017</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a:solidFill>
                            <a:srgbClr val="000000"/>
                          </a:solidFill>
                          <a:effectLst/>
                          <a:latin typeface="Franklin Gothic Book (Body)"/>
                        </a:rPr>
                        <a:t>Software Architectures+ Recitation: NodeJS</a:t>
                      </a:r>
                    </a:p>
                  </a:txBody>
                  <a:tcPr marL="4741" marR="4741" marT="4741" marB="0" anchor="ctr">
                    <a:lnL w="635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dirty="0">
                          <a:solidFill>
                            <a:srgbClr val="000000"/>
                          </a:solidFill>
                          <a:effectLst/>
                          <a:latin typeface="Franklin Gothic Book (Body)"/>
                        </a:rPr>
                        <a:t>Requirements Spec. </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DD7EE"/>
                    </a:solidFill>
                  </a:tcPr>
                </a:tc>
                <a:extLst>
                  <a:ext uri="{0D108BD9-81ED-4DB2-BD59-A6C34878D82A}">
                    <a16:rowId xmlns:a16="http://schemas.microsoft.com/office/drawing/2014/main" val="180023767"/>
                  </a:ext>
                </a:extLst>
              </a:tr>
              <a:tr h="326516">
                <a:tc>
                  <a:txBody>
                    <a:bodyPr/>
                    <a:lstStyle/>
                    <a:p>
                      <a:pPr algn="ctr" rtl="0" fontAlgn="ctr"/>
                      <a:r>
                        <a:rPr lang="en-US" sz="1000" b="1" i="0" u="none" strike="noStrike">
                          <a:solidFill>
                            <a:srgbClr val="FFFFFF"/>
                          </a:solidFill>
                          <a:effectLst/>
                          <a:latin typeface="Franklin Gothic Book (Body)"/>
                        </a:rPr>
                        <a:t>8</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5B9BD5"/>
                    </a:solidFill>
                  </a:tcPr>
                </a:tc>
                <a:tc gridSpan="3">
                  <a:txBody>
                    <a:bodyPr/>
                    <a:lstStyle/>
                    <a:p>
                      <a:pPr algn="ctr" rtl="0" fontAlgn="ctr"/>
                      <a:r>
                        <a:rPr lang="en-US" sz="1100" b="1" i="0" u="none" strike="noStrike" dirty="0">
                          <a:solidFill>
                            <a:srgbClr val="C00000"/>
                          </a:solidFill>
                          <a:effectLst/>
                          <a:latin typeface="Franklin Gothic Book (Body)"/>
                        </a:rPr>
                        <a:t> </a:t>
                      </a:r>
                      <a:r>
                        <a:rPr lang="tr-TR" sz="1100" b="1" i="0" u="none" strike="noStrike" dirty="0" smtClean="0">
                          <a:solidFill>
                            <a:srgbClr val="C00000"/>
                          </a:solidFill>
                          <a:effectLst/>
                          <a:latin typeface="Franklin Gothic Book (Body)"/>
                        </a:rPr>
                        <a:t>FALL BREAK</a:t>
                      </a:r>
                      <a:endParaRPr lang="en-US" sz="1100" b="1" i="0" u="none" strike="noStrike" dirty="0">
                        <a:solidFill>
                          <a:srgbClr val="C00000"/>
                        </a:solidFill>
                        <a:effectLst/>
                        <a:latin typeface="Franklin Gothic Book (Body)"/>
                      </a:endParaRPr>
                    </a:p>
                  </a:txBody>
                  <a:tcPr marL="4741" marR="4741" marT="4741" marB="0" anchor="ctr">
                    <a:lnL w="635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DEBF7"/>
                    </a:solidFill>
                  </a:tcPr>
                </a:tc>
                <a:tc hMerge="1">
                  <a:txBody>
                    <a:bodyPr/>
                    <a:lstStyle/>
                    <a:p>
                      <a:pPr algn="l" rtl="0" fontAlgn="ctr"/>
                      <a:endParaRPr lang="en-US" sz="1000" b="0" i="0" u="none" strike="noStrike" dirty="0">
                        <a:solidFill>
                          <a:srgbClr val="000000"/>
                        </a:solidFill>
                        <a:effectLst/>
                        <a:latin typeface="Franklin Gothic Book (Body)"/>
                      </a:endParaRPr>
                    </a:p>
                  </a:txBody>
                  <a:tcPr marL="4741" marR="4741" marT="4741"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DEBF7"/>
                    </a:solidFill>
                  </a:tcPr>
                </a:tc>
                <a:tc hMerge="1">
                  <a:txBody>
                    <a:bodyPr/>
                    <a:lstStyle/>
                    <a:p>
                      <a:pPr algn="l" rtl="0" fontAlgn="ctr"/>
                      <a:endParaRPr lang="en-US" sz="1000" b="0" i="0" u="none" strike="noStrike" dirty="0">
                        <a:solidFill>
                          <a:srgbClr val="000000"/>
                        </a:solidFill>
                        <a:effectLst/>
                        <a:latin typeface="Franklin Gothic Book (Body)"/>
                      </a:endParaRPr>
                    </a:p>
                  </a:txBody>
                  <a:tcPr marL="4741" marR="4741" marT="4741" marB="0" anchor="ctr">
                    <a:lnL w="635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DEBF7"/>
                    </a:solidFill>
                  </a:tcPr>
                </a:tc>
                <a:extLst>
                  <a:ext uri="{0D108BD9-81ED-4DB2-BD59-A6C34878D82A}">
                    <a16:rowId xmlns:a16="http://schemas.microsoft.com/office/drawing/2014/main" val="1900194814"/>
                  </a:ext>
                </a:extLst>
              </a:tr>
              <a:tr h="326516">
                <a:tc>
                  <a:txBody>
                    <a:bodyPr/>
                    <a:lstStyle/>
                    <a:p>
                      <a:pPr algn="ctr" rtl="0" fontAlgn="ctr"/>
                      <a:r>
                        <a:rPr lang="en-US" sz="1000" b="1" i="0" u="none" strike="noStrike">
                          <a:solidFill>
                            <a:srgbClr val="FFFFFF"/>
                          </a:solidFill>
                          <a:effectLst/>
                          <a:latin typeface="Franklin Gothic Book (Body)"/>
                        </a:rPr>
                        <a:t>9</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7.11.2017</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dirty="0">
                          <a:solidFill>
                            <a:srgbClr val="000000"/>
                          </a:solidFill>
                          <a:effectLst/>
                          <a:latin typeface="Franklin Gothic Book (Body)"/>
                        </a:rPr>
                        <a:t>Midterm</a:t>
                      </a:r>
                    </a:p>
                  </a:txBody>
                  <a:tcPr marL="4741" marR="4741" marT="4741"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DD7EE"/>
                    </a:solidFill>
                  </a:tcPr>
                </a:tc>
                <a:tc>
                  <a:txBody>
                    <a:bodyPr/>
                    <a:lstStyle/>
                    <a:p>
                      <a:pPr algn="l" rtl="0" fontAlgn="ctr"/>
                      <a:endParaRPr lang="en-US" sz="1000" b="0" i="0" u="none" strike="noStrike">
                        <a:solidFill>
                          <a:srgbClr val="000000"/>
                        </a:solidFill>
                        <a:effectLst/>
                        <a:latin typeface="Franklin Gothic Book (Body)"/>
                      </a:endParaRPr>
                    </a:p>
                  </a:txBody>
                  <a:tcPr marL="4741" marR="4741" marT="4741" marB="0" anchor="ctr">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extLst>
                  <a:ext uri="{0D108BD9-81ED-4DB2-BD59-A6C34878D82A}">
                    <a16:rowId xmlns:a16="http://schemas.microsoft.com/office/drawing/2014/main" val="2184832148"/>
                  </a:ext>
                </a:extLst>
              </a:tr>
              <a:tr h="326516">
                <a:tc>
                  <a:txBody>
                    <a:bodyPr/>
                    <a:lstStyle/>
                    <a:p>
                      <a:pPr algn="ctr" rtl="0" fontAlgn="ctr"/>
                      <a:r>
                        <a:rPr lang="en-US" sz="1000" b="1" i="0" u="none" strike="noStrike">
                          <a:solidFill>
                            <a:srgbClr val="FFFFFF"/>
                          </a:solidFill>
                          <a:effectLst/>
                          <a:latin typeface="Franklin Gothic Book (Body)"/>
                        </a:rPr>
                        <a:t>10</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14.11.2017</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DEBF7"/>
                    </a:solidFill>
                  </a:tcPr>
                </a:tc>
                <a:tc>
                  <a:txBody>
                    <a:bodyPr/>
                    <a:lstStyle/>
                    <a:p>
                      <a:pPr algn="l" rtl="0" fontAlgn="ctr"/>
                      <a:r>
                        <a:rPr lang="en-US" sz="1000" b="0" i="0" u="none" strike="noStrike">
                          <a:solidFill>
                            <a:srgbClr val="000000"/>
                          </a:solidFill>
                          <a:effectLst/>
                          <a:latin typeface="Franklin Gothic Book (Body)"/>
                        </a:rPr>
                        <a:t>Software Design (Ch. 14-17)</a:t>
                      </a:r>
                    </a:p>
                  </a:txBody>
                  <a:tcPr marL="4741" marR="4741" marT="4741" marB="0" anchor="ctr">
                    <a:lnL w="635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DEBF7"/>
                    </a:solidFill>
                  </a:tcPr>
                </a:tc>
                <a:tc>
                  <a:txBody>
                    <a:bodyPr/>
                    <a:lstStyle/>
                    <a:p>
                      <a:pPr algn="l" rtl="0" fontAlgn="ctr"/>
                      <a:r>
                        <a:rPr lang="en-US" sz="1600" b="0" i="0" u="none" strike="noStrike">
                          <a:solidFill>
                            <a:srgbClr val="000000"/>
                          </a:solidFill>
                          <a:effectLst/>
                          <a:latin typeface="Franklin Gothic Book (Body)"/>
                        </a:rPr>
                        <a:t> </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DEBF7"/>
                    </a:solidFill>
                  </a:tcPr>
                </a:tc>
                <a:extLst>
                  <a:ext uri="{0D108BD9-81ED-4DB2-BD59-A6C34878D82A}">
                    <a16:rowId xmlns:a16="http://schemas.microsoft.com/office/drawing/2014/main" val="2365253125"/>
                  </a:ext>
                </a:extLst>
              </a:tr>
              <a:tr h="326516">
                <a:tc>
                  <a:txBody>
                    <a:bodyPr/>
                    <a:lstStyle/>
                    <a:p>
                      <a:pPr algn="ctr" rtl="0" fontAlgn="ctr"/>
                      <a:r>
                        <a:rPr lang="en-US" sz="1000" b="1" i="0" u="none" strike="noStrike">
                          <a:solidFill>
                            <a:srgbClr val="FFFFFF"/>
                          </a:solidFill>
                          <a:effectLst/>
                          <a:latin typeface="Franklin Gothic Book (Body)"/>
                        </a:rPr>
                        <a:t>11</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21.11.2017</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dirty="0">
                          <a:solidFill>
                            <a:srgbClr val="000000"/>
                          </a:solidFill>
                          <a:effectLst/>
                          <a:latin typeface="Franklin Gothic Book (Body)"/>
                        </a:rPr>
                        <a:t>Software Design (Ch. 14-17)+ Recitation: Hibernate, Log4J</a:t>
                      </a:r>
                    </a:p>
                  </a:txBody>
                  <a:tcPr marL="4741" marR="4741" marT="4741" marB="0" anchor="ctr">
                    <a:lnL w="635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a:solidFill>
                            <a:srgbClr val="000000"/>
                          </a:solidFill>
                          <a:effectLst/>
                          <a:latin typeface="Franklin Gothic Book (Body)"/>
                        </a:rPr>
                        <a:t>Design Document </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extLst>
                  <a:ext uri="{0D108BD9-81ED-4DB2-BD59-A6C34878D82A}">
                    <a16:rowId xmlns:a16="http://schemas.microsoft.com/office/drawing/2014/main" val="3974217368"/>
                  </a:ext>
                </a:extLst>
              </a:tr>
              <a:tr h="326516">
                <a:tc>
                  <a:txBody>
                    <a:bodyPr/>
                    <a:lstStyle/>
                    <a:p>
                      <a:pPr algn="ctr" rtl="0" fontAlgn="ctr"/>
                      <a:r>
                        <a:rPr lang="en-US" sz="1000" b="1" i="0" u="none" strike="noStrike">
                          <a:solidFill>
                            <a:srgbClr val="FFFFFF"/>
                          </a:solidFill>
                          <a:effectLst/>
                          <a:latin typeface="Franklin Gothic Book (Body)"/>
                        </a:rPr>
                        <a:t>12</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28.11.2017</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DEBF7"/>
                    </a:solidFill>
                  </a:tcPr>
                </a:tc>
                <a:tc>
                  <a:txBody>
                    <a:bodyPr/>
                    <a:lstStyle/>
                    <a:p>
                      <a:pPr algn="l" rtl="0" fontAlgn="ctr"/>
                      <a:r>
                        <a:rPr lang="en-US" sz="1000" b="0" i="0" u="none" strike="noStrike" dirty="0">
                          <a:solidFill>
                            <a:srgbClr val="000000"/>
                          </a:solidFill>
                          <a:effectLst/>
                          <a:latin typeface="Franklin Gothic Book (Body)"/>
                        </a:rPr>
                        <a:t>Implementation and Testing (Ch.14-15)</a:t>
                      </a:r>
                    </a:p>
                  </a:txBody>
                  <a:tcPr marL="4741" marR="4741" marT="4741" marB="0" anchor="ctr">
                    <a:lnL w="635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DEBF7"/>
                    </a:solidFill>
                  </a:tcPr>
                </a:tc>
                <a:tc>
                  <a:txBody>
                    <a:bodyPr/>
                    <a:lstStyle/>
                    <a:p>
                      <a:pPr algn="l" rtl="0" fontAlgn="ctr"/>
                      <a:r>
                        <a:rPr lang="en-US" sz="1000" b="0" i="0" u="none" strike="noStrike">
                          <a:solidFill>
                            <a:srgbClr val="000000"/>
                          </a:solidFill>
                          <a:effectLst/>
                          <a:latin typeface="Franklin Gothic Book (Body)"/>
                        </a:rPr>
                        <a:t> </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DEBF7"/>
                    </a:solidFill>
                  </a:tcPr>
                </a:tc>
                <a:extLst>
                  <a:ext uri="{0D108BD9-81ED-4DB2-BD59-A6C34878D82A}">
                    <a16:rowId xmlns:a16="http://schemas.microsoft.com/office/drawing/2014/main" val="4012369677"/>
                  </a:ext>
                </a:extLst>
              </a:tr>
              <a:tr h="326516">
                <a:tc>
                  <a:txBody>
                    <a:bodyPr/>
                    <a:lstStyle/>
                    <a:p>
                      <a:pPr algn="ctr" rtl="0" fontAlgn="ctr"/>
                      <a:r>
                        <a:rPr lang="en-US" sz="1000" b="1" i="0" u="none" strike="noStrike">
                          <a:solidFill>
                            <a:srgbClr val="FFFFFF"/>
                          </a:solidFill>
                          <a:effectLst/>
                          <a:latin typeface="Franklin Gothic Book (Body)"/>
                        </a:rPr>
                        <a:t>13</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5.12.2017</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a:solidFill>
                            <a:srgbClr val="000000"/>
                          </a:solidFill>
                          <a:effectLst/>
                          <a:latin typeface="Franklin Gothic Book (Body)"/>
                        </a:rPr>
                        <a:t>Implementation and Testing (Ch.14-15)+ Recitation: Junit, Mockito, Jmeter (Selenium)</a:t>
                      </a:r>
                    </a:p>
                  </a:txBody>
                  <a:tcPr marL="4741" marR="4741" marT="4741" marB="0" anchor="ctr">
                    <a:lnL w="635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a:solidFill>
                            <a:srgbClr val="000000"/>
                          </a:solidFill>
                          <a:effectLst/>
                          <a:latin typeface="Franklin Gothic Book (Body)"/>
                        </a:rPr>
                        <a:t> </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extLst>
                  <a:ext uri="{0D108BD9-81ED-4DB2-BD59-A6C34878D82A}">
                    <a16:rowId xmlns:a16="http://schemas.microsoft.com/office/drawing/2014/main" val="1647374829"/>
                  </a:ext>
                </a:extLst>
              </a:tr>
              <a:tr h="326516">
                <a:tc>
                  <a:txBody>
                    <a:bodyPr/>
                    <a:lstStyle/>
                    <a:p>
                      <a:pPr algn="ctr" rtl="0" fontAlgn="ctr"/>
                      <a:r>
                        <a:rPr lang="en-US" sz="1000" b="1" i="0" u="none" strike="noStrike">
                          <a:solidFill>
                            <a:srgbClr val="FFFFFF"/>
                          </a:solidFill>
                          <a:effectLst/>
                          <a:latin typeface="Franklin Gothic Book (Body)"/>
                        </a:rPr>
                        <a:t>14</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12.12.2017</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DEBF7"/>
                    </a:solidFill>
                  </a:tcPr>
                </a:tc>
                <a:tc>
                  <a:txBody>
                    <a:bodyPr/>
                    <a:lstStyle/>
                    <a:p>
                      <a:pPr algn="l" rtl="0" fontAlgn="ctr"/>
                      <a:r>
                        <a:rPr lang="en-US" sz="1000" b="0" i="0" u="none" strike="noStrike">
                          <a:solidFill>
                            <a:srgbClr val="000000"/>
                          </a:solidFill>
                          <a:effectLst/>
                          <a:latin typeface="Franklin Gothic Book (Body)"/>
                        </a:rPr>
                        <a:t>Project Presentations</a:t>
                      </a:r>
                    </a:p>
                  </a:txBody>
                  <a:tcPr marL="4741" marR="4741" marT="4741" marB="0" anchor="ctr">
                    <a:lnL w="635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DEBF7"/>
                    </a:solidFill>
                  </a:tcPr>
                </a:tc>
                <a:tc>
                  <a:txBody>
                    <a:bodyPr/>
                    <a:lstStyle/>
                    <a:p>
                      <a:pPr algn="l" rtl="0" fontAlgn="ctr"/>
                      <a:r>
                        <a:rPr lang="en-US" sz="1000" b="0" i="0" u="none" strike="noStrike">
                          <a:solidFill>
                            <a:srgbClr val="000000"/>
                          </a:solidFill>
                          <a:effectLst/>
                          <a:latin typeface="Franklin Gothic Book (Body)"/>
                        </a:rPr>
                        <a:t>Test Report </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DEBF7"/>
                    </a:solidFill>
                  </a:tcPr>
                </a:tc>
                <a:extLst>
                  <a:ext uri="{0D108BD9-81ED-4DB2-BD59-A6C34878D82A}">
                    <a16:rowId xmlns:a16="http://schemas.microsoft.com/office/drawing/2014/main" val="3951468706"/>
                  </a:ext>
                </a:extLst>
              </a:tr>
              <a:tr h="286697">
                <a:tc>
                  <a:txBody>
                    <a:bodyPr/>
                    <a:lstStyle/>
                    <a:p>
                      <a:pPr algn="ctr" rtl="0" fontAlgn="ctr"/>
                      <a:r>
                        <a:rPr lang="en-US" sz="1000" b="1" i="0" u="none" strike="noStrike" dirty="0">
                          <a:solidFill>
                            <a:srgbClr val="FFFFFF"/>
                          </a:solidFill>
                          <a:effectLst/>
                          <a:latin typeface="Franklin Gothic Book (Body)"/>
                        </a:rPr>
                        <a:t>15</a:t>
                      </a:r>
                    </a:p>
                  </a:txBody>
                  <a:tcPr marL="4741" marR="4741" marT="474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rtl="0" fontAlgn="ctr"/>
                      <a:r>
                        <a:rPr lang="en-US" sz="1000" b="1" i="0" u="none" strike="noStrike" dirty="0">
                          <a:solidFill>
                            <a:srgbClr val="000000"/>
                          </a:solidFill>
                          <a:effectLst/>
                          <a:latin typeface="Franklin Gothic Book (Body)"/>
                        </a:rPr>
                        <a:t>19.12.2017</a:t>
                      </a:r>
                    </a:p>
                  </a:txBody>
                  <a:tcPr marL="4741" marR="4741" marT="4741" marB="0" anchor="ctr">
                    <a:lnL w="1270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DD7EE"/>
                    </a:solidFill>
                  </a:tcPr>
                </a:tc>
                <a:tc>
                  <a:txBody>
                    <a:bodyPr/>
                    <a:lstStyle/>
                    <a:p>
                      <a:pPr algn="l" rtl="0" fontAlgn="ctr"/>
                      <a:r>
                        <a:rPr lang="en-US" sz="1000" b="0" i="0" u="none" strike="noStrike">
                          <a:solidFill>
                            <a:srgbClr val="000000"/>
                          </a:solidFill>
                          <a:effectLst/>
                          <a:latin typeface="Franklin Gothic Book (Body)"/>
                        </a:rPr>
                        <a:t>Project Presentations</a:t>
                      </a:r>
                    </a:p>
                  </a:txBody>
                  <a:tcPr marL="4741" marR="4741" marT="4741"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BDD7EE"/>
                    </a:solidFill>
                  </a:tcPr>
                </a:tc>
                <a:tc>
                  <a:txBody>
                    <a:bodyPr/>
                    <a:lstStyle/>
                    <a:p>
                      <a:pPr algn="l" rtl="0" fontAlgn="ctr"/>
                      <a:endParaRPr lang="en-US" sz="1000" b="0" i="0" u="none" strike="noStrike" dirty="0">
                        <a:solidFill>
                          <a:srgbClr val="000000"/>
                        </a:solidFill>
                        <a:effectLst/>
                        <a:latin typeface="Franklin Gothic Book (Body)"/>
                      </a:endParaRPr>
                    </a:p>
                  </a:txBody>
                  <a:tcPr marL="4741" marR="4741" marT="4741" marB="0" anchor="ctr">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a:noFill/>
                    </a:lnB>
                    <a:solidFill>
                      <a:srgbClr val="BDD7EE"/>
                    </a:solidFill>
                  </a:tcPr>
                </a:tc>
                <a:extLst>
                  <a:ext uri="{0D108BD9-81ED-4DB2-BD59-A6C34878D82A}">
                    <a16:rowId xmlns:a16="http://schemas.microsoft.com/office/drawing/2014/main" val="316718425"/>
                  </a:ext>
                </a:extLst>
              </a:tr>
            </a:tbl>
          </a:graphicData>
        </a:graphic>
      </p:graphicFrame>
    </p:spTree>
    <p:extLst>
      <p:ext uri="{BB962C8B-B14F-4D97-AF65-F5344CB8AC3E}">
        <p14:creationId xmlns:p14="http://schemas.microsoft.com/office/powerpoint/2010/main" val="91896043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Project Scope Document</a:t>
            </a:r>
            <a:endParaRPr lang="en-US" dirty="0"/>
          </a:p>
        </p:txBody>
      </p:sp>
      <p:sp>
        <p:nvSpPr>
          <p:cNvPr id="3" name="Content Placeholder 2"/>
          <p:cNvSpPr>
            <a:spLocks noGrp="1"/>
          </p:cNvSpPr>
          <p:nvPr>
            <p:ph idx="1"/>
          </p:nvPr>
        </p:nvSpPr>
        <p:spPr/>
        <p:txBody>
          <a:bodyPr/>
          <a:lstStyle/>
          <a:p>
            <a:r>
              <a:rPr lang="en-US" dirty="0" smtClean="0"/>
              <a:t>The Project Scope document is created by considering the following documents:</a:t>
            </a:r>
          </a:p>
          <a:p>
            <a:pPr lvl="1"/>
            <a:r>
              <a:rPr lang="en-US" dirty="0" smtClean="0"/>
              <a:t>Project Charter</a:t>
            </a:r>
          </a:p>
          <a:p>
            <a:pPr lvl="1"/>
            <a:r>
              <a:rPr lang="en-US" dirty="0" smtClean="0"/>
              <a:t>Requirements Document</a:t>
            </a:r>
          </a:p>
          <a:p>
            <a:pPr lvl="1"/>
            <a:r>
              <a:rPr lang="en-US" dirty="0" smtClean="0"/>
              <a:t>Organizational Templates/Forms</a:t>
            </a:r>
          </a:p>
          <a:p>
            <a:r>
              <a:rPr lang="en-US" dirty="0" smtClean="0"/>
              <a:t>When </a:t>
            </a:r>
            <a:r>
              <a:rPr lang="en-US" dirty="0"/>
              <a:t>creating the project scope statement, you can perform the following </a:t>
            </a:r>
            <a:r>
              <a:rPr lang="en-US" dirty="0" smtClean="0"/>
              <a:t>actions</a:t>
            </a:r>
          </a:p>
          <a:p>
            <a:pPr lvl="1"/>
            <a:r>
              <a:rPr lang="en-US" dirty="0" smtClean="0"/>
              <a:t>Stakeholder meetings </a:t>
            </a:r>
            <a:r>
              <a:rPr lang="en-US" dirty="0" smtClean="0">
                <a:sym typeface="Wingdings"/>
              </a:rPr>
              <a:t> Output: Quantifiable goals</a:t>
            </a:r>
          </a:p>
          <a:p>
            <a:pPr lvl="1"/>
            <a:r>
              <a:rPr lang="en-US" dirty="0" smtClean="0">
                <a:sym typeface="Wingdings"/>
              </a:rPr>
              <a:t>Product analysis</a:t>
            </a:r>
          </a:p>
          <a:p>
            <a:pPr lvl="1"/>
            <a:r>
              <a:rPr lang="en-US" dirty="0" smtClean="0"/>
              <a:t>Alternatives Identification</a:t>
            </a:r>
          </a:p>
          <a:p>
            <a:pPr lvl="1"/>
            <a:r>
              <a:rPr lang="en-US" dirty="0" smtClean="0"/>
              <a:t>Expert Judgement</a:t>
            </a:r>
            <a:endParaRPr lang="en-US" dirty="0"/>
          </a:p>
          <a:p>
            <a:endParaRPr lang="en-US" dirty="0"/>
          </a:p>
          <a:p>
            <a:endParaRPr lang="en-US" dirty="0" smtClean="0"/>
          </a:p>
          <a:p>
            <a:endParaRPr lang="en-US"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50</a:t>
            </a:fld>
            <a:endParaRPr lang="en-US" dirty="0"/>
          </a:p>
        </p:txBody>
      </p:sp>
    </p:spTree>
    <p:extLst>
      <p:ext uri="{BB962C8B-B14F-4D97-AF65-F5344CB8AC3E}">
        <p14:creationId xmlns:p14="http://schemas.microsoft.com/office/powerpoint/2010/main" val="386680094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Project Scope Document</a:t>
            </a:r>
            <a:endParaRPr lang="en-US"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51</a:t>
            </a:fld>
            <a:endParaRPr lang="en-US" dirty="0"/>
          </a:p>
        </p:txBody>
      </p:sp>
      <p:pic>
        <p:nvPicPr>
          <p:cNvPr id="7" name="Picture 6"/>
          <p:cNvPicPr>
            <a:picLocks noChangeAspect="1"/>
          </p:cNvPicPr>
          <p:nvPr/>
        </p:nvPicPr>
        <p:blipFill>
          <a:blip r:embed="rId2"/>
          <a:stretch>
            <a:fillRect/>
          </a:stretch>
        </p:blipFill>
        <p:spPr>
          <a:xfrm>
            <a:off x="1838920" y="980728"/>
            <a:ext cx="5613400" cy="5676900"/>
          </a:xfrm>
          <a:prstGeom prst="rect">
            <a:avLst/>
          </a:prstGeom>
        </p:spPr>
      </p:pic>
      <p:sp>
        <p:nvSpPr>
          <p:cNvPr id="8" name="TextBox 7"/>
          <p:cNvSpPr txBox="1"/>
          <p:nvPr/>
        </p:nvSpPr>
        <p:spPr>
          <a:xfrm>
            <a:off x="395536" y="1412776"/>
            <a:ext cx="1368152" cy="646331"/>
          </a:xfrm>
          <a:prstGeom prst="rect">
            <a:avLst/>
          </a:prstGeom>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200" dirty="0"/>
              <a:t>All the project objectives need to be measureable </a:t>
            </a:r>
          </a:p>
        </p:txBody>
      </p:sp>
      <p:sp>
        <p:nvSpPr>
          <p:cNvPr id="9" name="TextBox 8"/>
          <p:cNvSpPr txBox="1"/>
          <p:nvPr/>
        </p:nvSpPr>
        <p:spPr>
          <a:xfrm>
            <a:off x="395536" y="2276872"/>
            <a:ext cx="1368152" cy="1754327"/>
          </a:xfrm>
          <a:prstGeom prst="rect">
            <a:avLst/>
          </a:prstGeom>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200" dirty="0"/>
              <a:t>Even though you probably can’t fit ALL of the requirements here, there should be enough detail to let you keep on planning and refer back to it late </a:t>
            </a:r>
          </a:p>
        </p:txBody>
      </p:sp>
      <p:sp>
        <p:nvSpPr>
          <p:cNvPr id="10" name="TextBox 9"/>
          <p:cNvSpPr txBox="1"/>
          <p:nvPr/>
        </p:nvSpPr>
        <p:spPr>
          <a:xfrm>
            <a:off x="7452320" y="3068960"/>
            <a:ext cx="1368152" cy="830997"/>
          </a:xfrm>
          <a:prstGeom prst="rect">
            <a:avLst/>
          </a:prstGeom>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200" dirty="0"/>
              <a:t>This means looking for all the work the project DOESN’T include. </a:t>
            </a:r>
          </a:p>
        </p:txBody>
      </p:sp>
      <p:sp>
        <p:nvSpPr>
          <p:cNvPr id="11" name="TextBox 10"/>
          <p:cNvSpPr txBox="1"/>
          <p:nvPr/>
        </p:nvSpPr>
        <p:spPr>
          <a:xfrm>
            <a:off x="7452320" y="3933056"/>
            <a:ext cx="1368152" cy="1384995"/>
          </a:xfrm>
          <a:prstGeom prst="rect">
            <a:avLst/>
          </a:prstGeom>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200" dirty="0"/>
              <a:t>The deliverables listed here are EVERYTHING the project creates, including project management stuff. </a:t>
            </a:r>
          </a:p>
        </p:txBody>
      </p:sp>
      <p:sp>
        <p:nvSpPr>
          <p:cNvPr id="12" name="TextBox 11"/>
          <p:cNvSpPr txBox="1"/>
          <p:nvPr/>
        </p:nvSpPr>
        <p:spPr>
          <a:xfrm>
            <a:off x="395536" y="5437673"/>
            <a:ext cx="1368152" cy="1015663"/>
          </a:xfrm>
          <a:prstGeom prst="rect">
            <a:avLst/>
          </a:prstGeom>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en-US" sz="1200" dirty="0"/>
              <a:t>Constraints are known limitations. Assumptions are things you think are true. </a:t>
            </a:r>
          </a:p>
        </p:txBody>
      </p:sp>
    </p:spTree>
    <p:extLst>
      <p:ext uri="{BB962C8B-B14F-4D97-AF65-F5344CB8AC3E}">
        <p14:creationId xmlns:p14="http://schemas.microsoft.com/office/powerpoint/2010/main" val="2913837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checkerboard(across)">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strips(downLeft)">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2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edge">
                                      <p:cBhvr>
                                        <p:cTn id="22" dur="20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down)">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Wrap-up</a:t>
            </a:r>
            <a:endParaRPr lang="en-US" dirty="0"/>
          </a:p>
        </p:txBody>
      </p:sp>
      <p:sp>
        <p:nvSpPr>
          <p:cNvPr id="3" name="Content Placeholder 2"/>
          <p:cNvSpPr>
            <a:spLocks noGrp="1"/>
          </p:cNvSpPr>
          <p:nvPr>
            <p:ph idx="1"/>
          </p:nvPr>
        </p:nvSpPr>
        <p:spPr/>
        <p:txBody>
          <a:bodyPr/>
          <a:lstStyle/>
          <a:p>
            <a:r>
              <a:rPr lang="en-US" dirty="0" smtClean="0"/>
              <a:t>Building good quality software requires the coordination of various planning, engineering and management activities</a:t>
            </a:r>
          </a:p>
          <a:p>
            <a:endParaRPr lang="en-US" dirty="0" smtClean="0"/>
          </a:p>
          <a:p>
            <a:r>
              <a:rPr lang="en-US" dirty="0" smtClean="0"/>
              <a:t>Structural software development was the main approach until last decade, nowadays object oriented development prevails.</a:t>
            </a:r>
          </a:p>
          <a:p>
            <a:pPr lvl="1"/>
            <a:r>
              <a:rPr lang="en-US" dirty="0" smtClean="0"/>
              <a:t>We will cover both of the approaches in the lecture.</a:t>
            </a:r>
          </a:p>
          <a:p>
            <a:endParaRPr lang="en-US" dirty="0" smtClean="0"/>
          </a:p>
          <a:p>
            <a:r>
              <a:rPr lang="en-US" dirty="0" smtClean="0"/>
              <a:t>While beginning a software project, it is a common procedure to use project charters (or project offer or one-pager).</a:t>
            </a:r>
          </a:p>
          <a:p>
            <a:endParaRPr lang="en-US" dirty="0" smtClean="0"/>
          </a:p>
          <a:p>
            <a:r>
              <a:rPr lang="en-US" dirty="0" smtClean="0"/>
              <a:t>Analyzing and keeping up with scope is also very important which is carried out during the whole project.</a:t>
            </a:r>
          </a:p>
          <a:p>
            <a:endParaRPr lang="en-US"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52</a:t>
            </a:fld>
            <a:endParaRPr lang="en-US" dirty="0"/>
          </a:p>
        </p:txBody>
      </p:sp>
    </p:spTree>
    <p:extLst>
      <p:ext uri="{BB962C8B-B14F-4D97-AF65-F5344CB8AC3E}">
        <p14:creationId xmlns:p14="http://schemas.microsoft.com/office/powerpoint/2010/main" val="141141261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Next Week</a:t>
            </a:r>
            <a:endParaRPr lang="en-US"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r>
              <a:rPr lang="en-US" dirty="0" smtClean="0"/>
              <a:t>We will discuss software development lifecycle in detail and </a:t>
            </a:r>
            <a:r>
              <a:rPr lang="en-US" dirty="0"/>
              <a:t>begin considering various </a:t>
            </a:r>
            <a:r>
              <a:rPr lang="en-US" dirty="0" smtClean="0"/>
              <a:t>classical lifecycle models!</a:t>
            </a:r>
          </a:p>
          <a:p>
            <a:endParaRPr lang="en-US"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53</a:t>
            </a:fld>
            <a:endParaRPr lang="en-US" dirty="0"/>
          </a:p>
        </p:txBody>
      </p:sp>
    </p:spTree>
    <p:extLst>
      <p:ext uri="{BB962C8B-B14F-4D97-AF65-F5344CB8AC3E}">
        <p14:creationId xmlns:p14="http://schemas.microsoft.com/office/powerpoint/2010/main" val="11893289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smtClean="0"/>
              <a:t>Course - Grading</a:t>
            </a:r>
            <a:endParaRPr lang="tr-TR"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011304570"/>
              </p:ext>
            </p:extLst>
          </p:nvPr>
        </p:nvGraphicFramePr>
        <p:xfrm>
          <a:off x="107504" y="1494076"/>
          <a:ext cx="8928100" cy="1483360"/>
        </p:xfrm>
        <a:graphic>
          <a:graphicData uri="http://schemas.openxmlformats.org/drawingml/2006/table">
            <a:tbl>
              <a:tblPr firstCol="1" lastRow="1" bandRow="1">
                <a:tableStyleId>{21E4AEA4-8DFA-4A89-87EB-49C32662AFE0}</a:tableStyleId>
              </a:tblPr>
              <a:tblGrid>
                <a:gridCol w="4464050">
                  <a:extLst>
                    <a:ext uri="{9D8B030D-6E8A-4147-A177-3AD203B41FA5}">
                      <a16:colId xmlns:a16="http://schemas.microsoft.com/office/drawing/2014/main" val="20000"/>
                    </a:ext>
                  </a:extLst>
                </a:gridCol>
                <a:gridCol w="4464050">
                  <a:extLst>
                    <a:ext uri="{9D8B030D-6E8A-4147-A177-3AD203B41FA5}">
                      <a16:colId xmlns:a16="http://schemas.microsoft.com/office/drawing/2014/main" val="20001"/>
                    </a:ext>
                  </a:extLst>
                </a:gridCol>
              </a:tblGrid>
              <a:tr h="370840">
                <a:tc>
                  <a:txBody>
                    <a:bodyPr/>
                    <a:lstStyle/>
                    <a:p>
                      <a:r>
                        <a:rPr lang="tr-TR" dirty="0" smtClean="0"/>
                        <a:t>Midterm Exam (x 1)</a:t>
                      </a:r>
                      <a:endParaRPr lang="tr-TR" dirty="0"/>
                    </a:p>
                  </a:txBody>
                  <a:tcPr/>
                </a:tc>
                <a:tc>
                  <a:txBody>
                    <a:bodyPr/>
                    <a:lstStyle/>
                    <a:p>
                      <a:r>
                        <a:rPr lang="tr-TR" dirty="0" smtClean="0">
                          <a:solidFill>
                            <a:schemeClr val="tx1"/>
                          </a:solidFill>
                        </a:rPr>
                        <a:t>%25</a:t>
                      </a:r>
                      <a:endParaRPr lang="tr-TR" dirty="0">
                        <a:solidFill>
                          <a:schemeClr val="tx1"/>
                        </a:solidFill>
                      </a:endParaRPr>
                    </a:p>
                  </a:txBody>
                  <a:tcPr/>
                </a:tc>
                <a:extLst>
                  <a:ext uri="{0D108BD9-81ED-4DB2-BD59-A6C34878D82A}">
                    <a16:rowId xmlns:a16="http://schemas.microsoft.com/office/drawing/2014/main" val="10000"/>
                  </a:ext>
                </a:extLst>
              </a:tr>
              <a:tr h="370840">
                <a:tc>
                  <a:txBody>
                    <a:bodyPr/>
                    <a:lstStyle/>
                    <a:p>
                      <a:r>
                        <a:rPr lang="tr-TR" dirty="0" smtClean="0"/>
                        <a:t>Final</a:t>
                      </a:r>
                      <a:r>
                        <a:rPr lang="tr-TR" baseline="0" dirty="0" smtClean="0"/>
                        <a:t> Exam </a:t>
                      </a:r>
                      <a:endParaRPr lang="tr-TR" dirty="0"/>
                    </a:p>
                  </a:txBody>
                  <a:tcPr/>
                </a:tc>
                <a:tc>
                  <a:txBody>
                    <a:bodyPr/>
                    <a:lstStyle/>
                    <a:p>
                      <a:r>
                        <a:rPr lang="tr-TR" dirty="0" smtClean="0">
                          <a:solidFill>
                            <a:schemeClr val="tx1"/>
                          </a:solidFill>
                        </a:rPr>
                        <a:t>%40</a:t>
                      </a:r>
                      <a:endParaRPr lang="tr-TR" dirty="0">
                        <a:solidFill>
                          <a:schemeClr val="tx1"/>
                        </a:solidFill>
                      </a:endParaRPr>
                    </a:p>
                  </a:txBody>
                  <a:tcPr/>
                </a:tc>
                <a:extLst>
                  <a:ext uri="{0D108BD9-81ED-4DB2-BD59-A6C34878D82A}">
                    <a16:rowId xmlns:a16="http://schemas.microsoft.com/office/drawing/2014/main" val="10001"/>
                  </a:ext>
                </a:extLst>
              </a:tr>
              <a:tr h="370840">
                <a:tc>
                  <a:txBody>
                    <a:bodyPr/>
                    <a:lstStyle/>
                    <a:p>
                      <a:r>
                        <a:rPr lang="tr-TR" dirty="0" smtClean="0"/>
                        <a:t>Project</a:t>
                      </a:r>
                      <a:endParaRPr lang="tr-TR" dirty="0"/>
                    </a:p>
                  </a:txBody>
                  <a:tcPr/>
                </a:tc>
                <a:tc>
                  <a:txBody>
                    <a:bodyPr/>
                    <a:lstStyle/>
                    <a:p>
                      <a:r>
                        <a:rPr lang="tr-TR" dirty="0" smtClean="0">
                          <a:solidFill>
                            <a:schemeClr val="tx1"/>
                          </a:solidFill>
                        </a:rPr>
                        <a:t>%35</a:t>
                      </a:r>
                      <a:endParaRPr lang="tr-TR" dirty="0">
                        <a:solidFill>
                          <a:schemeClr val="tx1"/>
                        </a:solidFill>
                      </a:endParaRPr>
                    </a:p>
                  </a:txBody>
                  <a:tcPr/>
                </a:tc>
                <a:extLst>
                  <a:ext uri="{0D108BD9-81ED-4DB2-BD59-A6C34878D82A}">
                    <a16:rowId xmlns:a16="http://schemas.microsoft.com/office/drawing/2014/main" val="10002"/>
                  </a:ext>
                </a:extLst>
              </a:tr>
              <a:tr h="370840">
                <a:tc>
                  <a:txBody>
                    <a:bodyPr/>
                    <a:lstStyle/>
                    <a:p>
                      <a:r>
                        <a:rPr lang="tr-TR" dirty="0" smtClean="0"/>
                        <a:t>Total</a:t>
                      </a:r>
                      <a:endParaRPr lang="tr-TR" dirty="0"/>
                    </a:p>
                  </a:txBody>
                  <a:tcPr/>
                </a:tc>
                <a:tc>
                  <a:txBody>
                    <a:bodyPr/>
                    <a:lstStyle/>
                    <a:p>
                      <a:r>
                        <a:rPr lang="tr-TR" dirty="0" smtClean="0"/>
                        <a:t>%100</a:t>
                      </a:r>
                      <a:endParaRPr lang="tr-TR" dirty="0"/>
                    </a:p>
                  </a:txBody>
                  <a:tcPr/>
                </a:tc>
                <a:extLst>
                  <a:ext uri="{0D108BD9-81ED-4DB2-BD59-A6C34878D82A}">
                    <a16:rowId xmlns:a16="http://schemas.microsoft.com/office/drawing/2014/main" val="10003"/>
                  </a:ext>
                </a:extLst>
              </a:tr>
            </a:tbl>
          </a:graphicData>
        </a:graphic>
      </p:graphicFrame>
      <p:sp>
        <p:nvSpPr>
          <p:cNvPr id="3" name="Footer Placeholder 2"/>
          <p:cNvSpPr>
            <a:spLocks noGrp="1"/>
          </p:cNvSpPr>
          <p:nvPr>
            <p:ph type="ftr" sz="quarter" idx="11"/>
          </p:nvPr>
        </p:nvSpPr>
        <p:spPr/>
        <p:txBody>
          <a:bodyPr/>
          <a:lstStyle/>
          <a:p>
            <a:r>
              <a:rPr lang="en-US" dirty="0" smtClean="0"/>
              <a:t>Introduction</a:t>
            </a:r>
            <a:endParaRPr lang="en-US" dirty="0"/>
          </a:p>
        </p:txBody>
      </p:sp>
      <p:sp>
        <p:nvSpPr>
          <p:cNvPr id="4" name="Slide Number Placeholder 3"/>
          <p:cNvSpPr>
            <a:spLocks noGrp="1"/>
          </p:cNvSpPr>
          <p:nvPr>
            <p:ph type="sldNum" sz="quarter" idx="12"/>
          </p:nvPr>
        </p:nvSpPr>
        <p:spPr/>
        <p:txBody>
          <a:bodyPr/>
          <a:lstStyle/>
          <a:p>
            <a:r>
              <a:rPr lang="tr-TR" smtClean="0"/>
              <a:t>1.</a:t>
            </a:r>
            <a:fld id="{FA84A37A-AFC2-4A01-80A1-FC20F2C0D5BB}" type="slidenum">
              <a:rPr lang="en-US" smtClean="0"/>
              <a:pPr/>
              <a:t>6</a:t>
            </a:fld>
            <a:endParaRPr lang="en-US" dirty="0"/>
          </a:p>
        </p:txBody>
      </p:sp>
      <p:sp>
        <p:nvSpPr>
          <p:cNvPr id="5" name="TextBox 4"/>
          <p:cNvSpPr txBox="1"/>
          <p:nvPr/>
        </p:nvSpPr>
        <p:spPr>
          <a:xfrm>
            <a:off x="2051720" y="3140968"/>
            <a:ext cx="5328592" cy="369332"/>
          </a:xfrm>
          <a:prstGeom prst="rect">
            <a:avLst/>
          </a:prstGeom>
          <a:noFill/>
        </p:spPr>
        <p:txBody>
          <a:bodyPr wrap="square" rtlCol="0">
            <a:spAutoFit/>
          </a:bodyPr>
          <a:lstStyle/>
          <a:p>
            <a:pPr algn="ctr"/>
            <a:r>
              <a:rPr lang="tr-TR" dirty="0" smtClean="0">
                <a:solidFill>
                  <a:schemeClr val="tx2"/>
                </a:solidFill>
              </a:rPr>
              <a:t>Tentative (subject to change)</a:t>
            </a:r>
            <a:endParaRPr lang="tr-TR" dirty="0">
              <a:solidFill>
                <a:schemeClr val="tx2"/>
              </a:solidFill>
            </a:endParaRPr>
          </a:p>
        </p:txBody>
      </p:sp>
    </p:spTree>
    <p:extLst>
      <p:ext uri="{BB962C8B-B14F-4D97-AF65-F5344CB8AC3E}">
        <p14:creationId xmlns:p14="http://schemas.microsoft.com/office/powerpoint/2010/main" val="19757643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err="1" smtClean="0"/>
              <a:t>Projects</a:t>
            </a:r>
            <a:endParaRPr lang="en-GB" dirty="0"/>
          </a:p>
        </p:txBody>
      </p:sp>
      <p:sp>
        <p:nvSpPr>
          <p:cNvPr id="3" name="Content Placeholder 2"/>
          <p:cNvSpPr>
            <a:spLocks noGrp="1"/>
          </p:cNvSpPr>
          <p:nvPr>
            <p:ph idx="1"/>
          </p:nvPr>
        </p:nvSpPr>
        <p:spPr/>
        <p:txBody>
          <a:bodyPr>
            <a:normAutofit lnSpcReduction="10000"/>
          </a:bodyPr>
          <a:lstStyle/>
          <a:p>
            <a:pPr marL="0" indent="0">
              <a:buFontTx/>
              <a:buChar char="•"/>
            </a:pPr>
            <a:r>
              <a:rPr lang="tr-TR" dirty="0" smtClean="0">
                <a:latin typeface="Times" charset="0"/>
                <a:ea typeface="ＭＳ Ｐゴシック" charset="0"/>
                <a:cs typeface="ＭＳ Ｐゴシック" charset="0"/>
              </a:rPr>
              <a:t> </a:t>
            </a:r>
            <a:r>
              <a:rPr lang="tr-TR" dirty="0" err="1" smtClean="0">
                <a:latin typeface="Franklin Gothic Book (Body)"/>
                <a:ea typeface="ＭＳ Ｐゴシック" charset="0"/>
                <a:cs typeface="ＭＳ Ｐゴシック" charset="0"/>
              </a:rPr>
              <a:t>Topics</a:t>
            </a:r>
            <a:r>
              <a:rPr lang="tr-TR" dirty="0" smtClean="0">
                <a:latin typeface="Franklin Gothic Book (Body)"/>
                <a:ea typeface="ＭＳ Ｐゴシック" charset="0"/>
                <a:cs typeface="ＭＳ Ｐゴシック" charset="0"/>
              </a:rPr>
              <a:t> can be </a:t>
            </a:r>
            <a:r>
              <a:rPr lang="tr-TR" dirty="0" err="1" smtClean="0">
                <a:latin typeface="Franklin Gothic Book (Body)"/>
                <a:ea typeface="ＭＳ Ｐゴシック" charset="0"/>
                <a:cs typeface="ＭＳ Ｐゴシック" charset="0"/>
              </a:rPr>
              <a:t>selected</a:t>
            </a:r>
            <a:r>
              <a:rPr lang="tr-TR" dirty="0" smtClean="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from</a:t>
            </a:r>
            <a:r>
              <a:rPr lang="tr-TR" dirty="0" smtClean="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this</a:t>
            </a:r>
            <a:r>
              <a:rPr lang="tr-TR" dirty="0" smtClean="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contest</a:t>
            </a:r>
            <a:r>
              <a:rPr lang="tr-TR" dirty="0">
                <a:latin typeface="Franklin Gothic Book (Body)"/>
                <a:ea typeface="ＭＳ Ｐゴシック" charset="0"/>
                <a:cs typeface="ＭＳ Ｐゴシック" charset="0"/>
              </a:rPr>
              <a:t>: </a:t>
            </a:r>
            <a:endParaRPr lang="tr-TR" dirty="0" smtClean="0">
              <a:latin typeface="Franklin Gothic Book (Body)"/>
              <a:ea typeface="ＭＳ Ｐゴシック" charset="0"/>
              <a:cs typeface="ＭＳ Ｐゴシック" charset="0"/>
            </a:endParaRPr>
          </a:p>
          <a:p>
            <a:pPr marL="0" indent="0">
              <a:buNone/>
            </a:pPr>
            <a:r>
              <a:rPr lang="tr-TR" dirty="0" smtClean="0">
                <a:latin typeface="Franklin Gothic Book (Body)"/>
                <a:ea typeface="ＭＳ Ｐゴシック" charset="0"/>
                <a:cs typeface="ＭＳ Ｐゴシック" charset="0"/>
                <a:hlinkClick r:id="rId2"/>
              </a:rPr>
              <a:t>http</a:t>
            </a:r>
            <a:r>
              <a:rPr lang="tr-TR" dirty="0">
                <a:latin typeface="Franklin Gothic Book (Body)"/>
                <a:ea typeface="ＭＳ Ｐゴシック" charset="0"/>
                <a:cs typeface="ＭＳ Ｐゴシック" charset="0"/>
                <a:hlinkClick r:id="rId2"/>
              </a:rPr>
              <a:t>://</a:t>
            </a:r>
            <a:r>
              <a:rPr lang="tr-TR" dirty="0" smtClean="0">
                <a:latin typeface="Franklin Gothic Book (Body)"/>
                <a:ea typeface="ＭＳ Ｐゴシック" charset="0"/>
                <a:cs typeface="ＭＳ Ｐゴシック" charset="0"/>
                <a:hlinkClick r:id="rId2"/>
              </a:rPr>
              <a:t>score-contest.org/2018/projects.php</a:t>
            </a:r>
            <a:endParaRPr lang="tr-TR" dirty="0" smtClean="0">
              <a:latin typeface="Franklin Gothic Book (Body)"/>
              <a:ea typeface="ＭＳ Ｐゴシック" charset="0"/>
              <a:cs typeface="ＭＳ Ｐゴシック" charset="0"/>
            </a:endParaRPr>
          </a:p>
          <a:p>
            <a:pPr marL="0" indent="0">
              <a:buFontTx/>
              <a:buChar char="•"/>
            </a:pPr>
            <a:r>
              <a:rPr lang="en-US" dirty="0" smtClean="0">
                <a:latin typeface="Franklin Gothic Book (Body)"/>
                <a:ea typeface="ＭＳ Ｐゴシック" charset="0"/>
                <a:cs typeface="ＭＳ Ｐゴシック" charset="0"/>
              </a:rPr>
              <a:t> Topics suggestions are </a:t>
            </a:r>
            <a:r>
              <a:rPr lang="tr-TR" dirty="0" err="1" smtClean="0">
                <a:latin typeface="Franklin Gothic Book (Body)"/>
                <a:ea typeface="ＭＳ Ｐゴシック" charset="0"/>
                <a:cs typeface="ＭＳ Ｐゴシック" charset="0"/>
              </a:rPr>
              <a:t>allowed</a:t>
            </a:r>
            <a:r>
              <a:rPr lang="tr-TR" dirty="0" smtClean="0">
                <a:latin typeface="Franklin Gothic Book (Body)"/>
                <a:ea typeface="ＭＳ Ｐゴシック" charset="0"/>
                <a:cs typeface="ＭＳ Ｐゴシック" charset="0"/>
              </a:rPr>
              <a:t>. But </a:t>
            </a:r>
            <a:r>
              <a:rPr lang="tr-TR" dirty="0" err="1" smtClean="0">
                <a:latin typeface="Franklin Gothic Book (Body)"/>
                <a:ea typeface="ＭＳ Ｐゴシック" charset="0"/>
                <a:cs typeface="ＭＳ Ｐゴシック" charset="0"/>
              </a:rPr>
              <a:t>submitted</a:t>
            </a:r>
            <a:r>
              <a:rPr lang="tr-TR" dirty="0" smtClean="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project</a:t>
            </a:r>
            <a:r>
              <a:rPr lang="tr-TR" dirty="0" smtClean="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charters</a:t>
            </a:r>
            <a:r>
              <a:rPr lang="tr-TR" dirty="0" smtClean="0">
                <a:latin typeface="Franklin Gothic Book (Body)"/>
                <a:ea typeface="ＭＳ Ｐゴシック" charset="0"/>
                <a:cs typeface="ＭＳ Ｐゴシック" charset="0"/>
              </a:rPr>
              <a:t> can be </a:t>
            </a:r>
            <a:r>
              <a:rPr lang="tr-TR" dirty="0" err="1" smtClean="0">
                <a:latin typeface="Franklin Gothic Book (Body)"/>
                <a:ea typeface="ＭＳ Ｐゴシック" charset="0"/>
                <a:cs typeface="ＭＳ Ｐゴシック" charset="0"/>
              </a:rPr>
              <a:t>rejected</a:t>
            </a:r>
            <a:r>
              <a:rPr lang="tr-TR" dirty="0" smtClean="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and</a:t>
            </a:r>
            <a:r>
              <a:rPr lang="tr-TR" dirty="0" smtClean="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should</a:t>
            </a:r>
            <a:r>
              <a:rPr lang="tr-TR" dirty="0" smtClean="0">
                <a:latin typeface="Franklin Gothic Book (Body)"/>
                <a:ea typeface="ＭＳ Ｐゴシック" charset="0"/>
                <a:cs typeface="ＭＳ Ｐゴシック" charset="0"/>
              </a:rPr>
              <a:t> be </a:t>
            </a:r>
            <a:r>
              <a:rPr lang="tr-TR" dirty="0" err="1" smtClean="0">
                <a:latin typeface="Franklin Gothic Book (Body)"/>
                <a:ea typeface="ＭＳ Ｐゴシック" charset="0"/>
                <a:cs typeface="ＭＳ Ｐゴシック" charset="0"/>
              </a:rPr>
              <a:t>revised</a:t>
            </a:r>
            <a:r>
              <a:rPr lang="tr-TR" dirty="0" smtClean="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within</a:t>
            </a:r>
            <a:r>
              <a:rPr lang="tr-TR" dirty="0" smtClean="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one</a:t>
            </a:r>
            <a:r>
              <a:rPr lang="tr-TR" dirty="0" smtClean="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week</a:t>
            </a:r>
            <a:r>
              <a:rPr lang="tr-TR" dirty="0" smtClean="0">
                <a:latin typeface="Franklin Gothic Book (Body)"/>
                <a:ea typeface="ＭＳ Ｐゴシック" charset="0"/>
                <a:cs typeface="ＭＳ Ｐゴシック" charset="0"/>
              </a:rPr>
              <a:t>.</a:t>
            </a:r>
            <a:endParaRPr lang="en-US" dirty="0" smtClean="0">
              <a:latin typeface="Franklin Gothic Book (Body)"/>
              <a:ea typeface="ＭＳ Ｐゴシック" charset="0"/>
              <a:cs typeface="ＭＳ Ｐゴシック" charset="0"/>
            </a:endParaRPr>
          </a:p>
          <a:p>
            <a:pPr marL="0" indent="0">
              <a:buFontTx/>
              <a:buChar char="•"/>
            </a:pPr>
            <a:r>
              <a:rPr lang="en-US" dirty="0" smtClean="0">
                <a:latin typeface="Franklin Gothic Book (Body)"/>
                <a:ea typeface="ＭＳ Ｐゴシック" charset="0"/>
                <a:cs typeface="ＭＳ Ｐゴシック" charset="0"/>
              </a:rPr>
              <a:t> </a:t>
            </a:r>
            <a:r>
              <a:rPr lang="en-US" dirty="0">
                <a:latin typeface="Franklin Gothic Book (Body)"/>
                <a:ea typeface="ＭＳ Ｐゴシック" charset="0"/>
                <a:cs typeface="ＭＳ Ｐゴシック" charset="0"/>
              </a:rPr>
              <a:t>Carrie</a:t>
            </a:r>
            <a:r>
              <a:rPr lang="tr-TR" dirty="0">
                <a:latin typeface="Franklin Gothic Book (Body)"/>
                <a:ea typeface="ＭＳ Ｐゴシック" charset="0"/>
                <a:cs typeface="ＭＳ Ｐゴシック" charset="0"/>
              </a:rPr>
              <a:t>d</a:t>
            </a:r>
            <a:r>
              <a:rPr lang="en-US" dirty="0">
                <a:latin typeface="Franklin Gothic Book (Body)"/>
                <a:ea typeface="ＭＳ Ｐゴシック" charset="0"/>
                <a:cs typeface="ＭＳ Ｐゴシック" charset="0"/>
              </a:rPr>
              <a:t> out in groups </a:t>
            </a:r>
            <a:r>
              <a:rPr lang="en-US" dirty="0" smtClean="0">
                <a:latin typeface="Franklin Gothic Book (Body)"/>
                <a:ea typeface="ＭＳ Ｐゴシック" charset="0"/>
                <a:cs typeface="ＭＳ Ｐゴシック" charset="0"/>
              </a:rPr>
              <a:t>(</a:t>
            </a:r>
            <a:r>
              <a:rPr lang="tr-TR" dirty="0" smtClean="0">
                <a:latin typeface="Franklin Gothic Book (Body)"/>
                <a:ea typeface="ＭＳ Ｐゴシック" charset="0"/>
                <a:cs typeface="ＭＳ Ｐゴシック" charset="0"/>
              </a:rPr>
              <a:t>4-</a:t>
            </a:r>
            <a:r>
              <a:rPr lang="en-US" dirty="0" smtClean="0">
                <a:latin typeface="Franklin Gothic Book (Body)"/>
                <a:ea typeface="ＭＳ Ｐゴシック" charset="0"/>
                <a:cs typeface="ＭＳ Ｐゴシック" charset="0"/>
              </a:rPr>
              <a:t>5 </a:t>
            </a:r>
            <a:r>
              <a:rPr lang="en-US" dirty="0">
                <a:latin typeface="Franklin Gothic Book (Body)"/>
                <a:ea typeface="ＭＳ Ｐゴシック" charset="0"/>
                <a:cs typeface="ＭＳ Ｐゴシック" charset="0"/>
              </a:rPr>
              <a:t>students)</a:t>
            </a:r>
          </a:p>
          <a:p>
            <a:pPr marL="0" indent="0">
              <a:buFontTx/>
              <a:buChar char="•"/>
            </a:pPr>
            <a:r>
              <a:rPr lang="en-US" dirty="0">
                <a:latin typeface="Franklin Gothic Book (Body)"/>
                <a:ea typeface="ＭＳ Ｐゴシック" charset="0"/>
                <a:cs typeface="ＭＳ Ｐゴシック" charset="0"/>
              </a:rPr>
              <a:t> </a:t>
            </a:r>
            <a:r>
              <a:rPr lang="tr-TR" dirty="0">
                <a:latin typeface="Franklin Gothic Book (Body)"/>
                <a:ea typeface="ＭＳ Ｐゴシック" charset="0"/>
                <a:cs typeface="ＭＳ Ｐゴシック" charset="0"/>
              </a:rPr>
              <a:t>Has</a:t>
            </a:r>
            <a:r>
              <a:rPr lang="en-US"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several</a:t>
            </a:r>
            <a:r>
              <a:rPr lang="en-US" dirty="0">
                <a:latin typeface="Franklin Gothic Book (Body)"/>
                <a:ea typeface="ＭＳ Ｐゴシック" charset="0"/>
                <a:cs typeface="ＭＳ Ｐゴシック" charset="0"/>
              </a:rPr>
              <a:t> phases</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Requirements</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Specification</a:t>
            </a:r>
            <a:r>
              <a:rPr lang="tr-TR" dirty="0">
                <a:latin typeface="Franklin Gothic Book (Body)"/>
                <a:ea typeface="ＭＳ Ｐゴシック" charset="0"/>
                <a:cs typeface="ＭＳ Ｐゴシック" charset="0"/>
              </a:rPr>
              <a:t>, Design, </a:t>
            </a:r>
            <a:r>
              <a:rPr lang="tr-TR" dirty="0" err="1">
                <a:latin typeface="Franklin Gothic Book (Body)"/>
                <a:ea typeface="ＭＳ Ｐゴシック" charset="0"/>
                <a:cs typeface="ＭＳ Ｐゴシック" charset="0"/>
              </a:rPr>
              <a:t>Implementation</a:t>
            </a:r>
            <a:r>
              <a:rPr lang="tr-TR" dirty="0">
                <a:latin typeface="Franklin Gothic Book (Body)"/>
                <a:ea typeface="ＭＳ Ｐゴシック" charset="0"/>
                <a:cs typeface="ＭＳ Ｐゴシック" charset="0"/>
              </a:rPr>
              <a:t>, Test</a:t>
            </a:r>
          </a:p>
          <a:p>
            <a:pPr marL="0" indent="0">
              <a:buFontTx/>
              <a:buChar char="•"/>
            </a:pPr>
            <a:r>
              <a:rPr lang="tr-TR" dirty="0">
                <a:latin typeface="Franklin Gothic Book (Body)"/>
                <a:ea typeface="ＭＳ Ｐゴシック" charset="0"/>
                <a:cs typeface="ＭＳ Ｐゴシック" charset="0"/>
              </a:rPr>
              <a:t> Has </a:t>
            </a:r>
            <a:r>
              <a:rPr lang="tr-TR" dirty="0" err="1">
                <a:latin typeface="Franklin Gothic Book (Body)"/>
                <a:ea typeface="ＭＳ Ｐゴシック" charset="0"/>
                <a:cs typeface="ＭＳ Ｐゴシック" charset="0"/>
              </a:rPr>
              <a:t>several</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deliverables</a:t>
            </a:r>
            <a:r>
              <a:rPr lang="tr-TR" dirty="0">
                <a:latin typeface="Franklin Gothic Book (Body)"/>
                <a:ea typeface="ＭＳ Ｐゴシック" charset="0"/>
                <a:cs typeface="ＭＳ Ｐゴシック" charset="0"/>
              </a:rPr>
              <a:t>: SRS, SDS, Test Report, Source </a:t>
            </a:r>
            <a:r>
              <a:rPr lang="tr-TR" dirty="0" err="1">
                <a:latin typeface="Franklin Gothic Book (Body)"/>
                <a:ea typeface="ＭＳ Ｐゴシック" charset="0"/>
                <a:cs typeface="ＭＳ Ｐゴシック" charset="0"/>
              </a:rPr>
              <a:t>Code</a:t>
            </a:r>
            <a:r>
              <a:rPr lang="tr-TR" dirty="0">
                <a:latin typeface="Franklin Gothic Book (Body)"/>
                <a:ea typeface="ＭＳ Ｐゴシック" charset="0"/>
                <a:cs typeface="ＭＳ Ｐゴシック" charset="0"/>
              </a:rPr>
              <a:t>, Final Demo of </a:t>
            </a:r>
            <a:r>
              <a:rPr lang="tr-TR" dirty="0" err="1">
                <a:latin typeface="Franklin Gothic Book (Body)"/>
                <a:ea typeface="ＭＳ Ｐゴシック" charset="0"/>
                <a:cs typeface="ＭＳ Ｐゴシック" charset="0"/>
              </a:rPr>
              <a:t>the</a:t>
            </a:r>
            <a:r>
              <a:rPr lang="tr-TR" dirty="0">
                <a:latin typeface="Franklin Gothic Book (Body)"/>
                <a:ea typeface="ＭＳ Ｐゴシック" charset="0"/>
                <a:cs typeface="ＭＳ Ｐゴシック" charset="0"/>
              </a:rPr>
              <a:t> Product, Presentation</a:t>
            </a:r>
          </a:p>
          <a:p>
            <a:pPr marL="0" indent="0">
              <a:buFontTx/>
              <a:buChar char="•"/>
            </a:pP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Some</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highlights</a:t>
            </a:r>
            <a:r>
              <a:rPr lang="tr-TR" dirty="0">
                <a:latin typeface="Franklin Gothic Book (Body)"/>
                <a:ea typeface="ＭＳ Ｐゴシック" charset="0"/>
                <a:cs typeface="ＭＳ Ｐゴシック" charset="0"/>
              </a:rPr>
              <a:t>:</a:t>
            </a:r>
          </a:p>
          <a:p>
            <a:pPr marL="461963" lvl="2" indent="0"/>
            <a:r>
              <a:rPr lang="tr-TR"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Use</a:t>
            </a:r>
            <a:r>
              <a:rPr lang="tr-TR" sz="2000" dirty="0">
                <a:latin typeface="Franklin Gothic Book (Body)"/>
                <a:ea typeface="ＭＳ Ｐゴシック" charset="0"/>
                <a:cs typeface="ＭＳ Ｐゴシック" charset="0"/>
              </a:rPr>
              <a:t> of a </a:t>
            </a:r>
            <a:r>
              <a:rPr lang="tr-TR" sz="2000" dirty="0" err="1">
                <a:latin typeface="Franklin Gothic Book (Body)"/>
                <a:ea typeface="ＭＳ Ｐゴシック" charset="0"/>
                <a:cs typeface="ＭＳ Ｐゴシック" charset="0"/>
              </a:rPr>
              <a:t>version</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control</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system</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to</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track</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commit</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activities</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e.g</a:t>
            </a:r>
            <a:r>
              <a:rPr lang="tr-TR" sz="2000" dirty="0">
                <a:latin typeface="Franklin Gothic Book (Body)"/>
                <a:ea typeface="ＭＳ Ｐゴシック" charset="0"/>
                <a:cs typeface="ＭＳ Ｐゴシック" charset="0"/>
              </a:rPr>
              <a:t>. </a:t>
            </a:r>
            <a:r>
              <a:rPr lang="tr-TR" sz="2000" dirty="0" err="1" smtClean="0">
                <a:latin typeface="Franklin Gothic Book (Body)"/>
                <a:ea typeface="ＭＳ Ｐゴシック" charset="0"/>
                <a:cs typeface="ＭＳ Ｐゴシック" charset="0"/>
              </a:rPr>
              <a:t>BitBucket</a:t>
            </a:r>
            <a:r>
              <a:rPr lang="tr-TR" sz="2000" dirty="0" smtClean="0">
                <a:latin typeface="Franklin Gothic Book (Body)"/>
                <a:ea typeface="ＭＳ Ｐゴシック" charset="0"/>
                <a:cs typeface="ＭＳ Ｐゴシック" charset="0"/>
              </a:rPr>
              <a:t>, </a:t>
            </a:r>
            <a:r>
              <a:rPr lang="tr-TR" sz="2000" dirty="0" err="1" smtClean="0">
                <a:latin typeface="Franklin Gothic Book (Body)"/>
                <a:ea typeface="ＭＳ Ｐゴシック" charset="0"/>
                <a:cs typeface="ＭＳ Ｐゴシック" charset="0"/>
              </a:rPr>
              <a:t>GitHub</a:t>
            </a:r>
            <a:r>
              <a:rPr lang="tr-TR" sz="2000" dirty="0" smtClean="0">
                <a:latin typeface="Franklin Gothic Book (Body)"/>
                <a:ea typeface="ＭＳ Ｐゴシック" charset="0"/>
                <a:cs typeface="ＭＳ Ｐゴシック" charset="0"/>
              </a:rPr>
              <a:t>) </a:t>
            </a:r>
            <a:r>
              <a:rPr lang="tr-TR" sz="2000" dirty="0">
                <a:latin typeface="Franklin Gothic Book (Body)"/>
                <a:ea typeface="ＭＳ Ｐゴシック" charset="0"/>
                <a:cs typeface="ＭＳ Ｐゴシック" charset="0"/>
              </a:rPr>
              <a:t>is </a:t>
            </a:r>
            <a:r>
              <a:rPr lang="tr-TR" sz="2000" dirty="0" err="1">
                <a:latin typeface="Franklin Gothic Book (Body)"/>
                <a:ea typeface="ＭＳ Ｐゴシック" charset="0"/>
                <a:cs typeface="ＭＳ Ｐゴシック" charset="0"/>
              </a:rPr>
              <a:t>mandatory</a:t>
            </a:r>
            <a:r>
              <a:rPr lang="tr-TR" sz="2000" dirty="0" smtClean="0">
                <a:latin typeface="Franklin Gothic Book (Body)"/>
                <a:ea typeface="ＭＳ Ｐゴシック" charset="0"/>
                <a:cs typeface="ＭＳ Ｐゴシック" charset="0"/>
              </a:rPr>
              <a:t>.</a:t>
            </a:r>
          </a:p>
          <a:p>
            <a:pPr marL="461963" lvl="2" indent="0"/>
            <a:r>
              <a:rPr lang="tr-TR" sz="2000" dirty="0" err="1" smtClean="0">
                <a:latin typeface="Franklin Gothic Book (Body)"/>
                <a:ea typeface="ＭＳ Ｐゴシック" charset="0"/>
                <a:cs typeface="ＭＳ Ｐゴシック" charset="0"/>
              </a:rPr>
              <a:t>Use</a:t>
            </a:r>
            <a:r>
              <a:rPr lang="tr-TR" sz="2000" dirty="0" smtClean="0">
                <a:latin typeface="Franklin Gothic Book (Body)"/>
                <a:ea typeface="ＭＳ Ｐゴシック" charset="0"/>
                <a:cs typeface="ＭＳ Ｐゴシック" charset="0"/>
              </a:rPr>
              <a:t> </a:t>
            </a:r>
            <a:r>
              <a:rPr lang="tr-TR" sz="2000" dirty="0">
                <a:latin typeface="Franklin Gothic Book (Body)"/>
                <a:ea typeface="ＭＳ Ｐゴシック" charset="0"/>
                <a:cs typeface="ＭＳ Ｐゴシック" charset="0"/>
              </a:rPr>
              <a:t>of a </a:t>
            </a:r>
            <a:r>
              <a:rPr lang="tr-TR" sz="2000" dirty="0" err="1">
                <a:latin typeface="Franklin Gothic Book (Body)"/>
                <a:ea typeface="ＭＳ Ｐゴシック" charset="0"/>
                <a:cs typeface="ＭＳ Ｐゴシック" charset="0"/>
              </a:rPr>
              <a:t>unit</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testing</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tool</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e.g</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Junit</a:t>
            </a:r>
            <a:r>
              <a:rPr lang="tr-TR" sz="2000" dirty="0">
                <a:latin typeface="Franklin Gothic Book (Body)"/>
                <a:ea typeface="ＭＳ Ｐゴシック" charset="0"/>
                <a:cs typeface="ＭＳ Ｐゴシック" charset="0"/>
              </a:rPr>
              <a:t>, </a:t>
            </a:r>
            <a:r>
              <a:rPr lang="tr-TR" sz="2000" dirty="0" err="1">
                <a:latin typeface="Franklin Gothic Book (Body)"/>
                <a:ea typeface="ＭＳ Ｐゴシック" charset="0"/>
                <a:cs typeface="ＭＳ Ｐゴシック" charset="0"/>
              </a:rPr>
              <a:t>GoogleTest</a:t>
            </a:r>
            <a:r>
              <a:rPr lang="tr-TR" sz="2000" dirty="0">
                <a:latin typeface="Franklin Gothic Book (Body)"/>
                <a:ea typeface="ＭＳ Ｐゴシック" charset="0"/>
                <a:cs typeface="ＭＳ Ｐゴシック" charset="0"/>
              </a:rPr>
              <a:t>) is </a:t>
            </a:r>
            <a:r>
              <a:rPr lang="tr-TR" sz="2000" dirty="0" err="1">
                <a:latin typeface="Franklin Gothic Book (Body)"/>
                <a:ea typeface="ＭＳ Ｐゴシック" charset="0"/>
                <a:cs typeface="ＭＳ Ｐゴシック" charset="0"/>
              </a:rPr>
              <a:t>mandatory</a:t>
            </a:r>
            <a:r>
              <a:rPr lang="tr-TR" sz="2000" dirty="0" smtClean="0">
                <a:latin typeface="Franklin Gothic Book (Body)"/>
                <a:ea typeface="ＭＳ Ｐゴシック" charset="0"/>
                <a:cs typeface="ＭＳ Ｐゴシック" charset="0"/>
              </a:rPr>
              <a:t>.</a:t>
            </a:r>
          </a:p>
          <a:p>
            <a:pPr marL="461963" lvl="2" indent="0"/>
            <a:r>
              <a:rPr lang="tr-TR" sz="2000" dirty="0" err="1" smtClean="0">
                <a:latin typeface="Franklin Gothic Book (Body)"/>
                <a:ea typeface="ＭＳ Ｐゴシック" charset="0"/>
                <a:cs typeface="ＭＳ Ｐゴシック" charset="0"/>
              </a:rPr>
              <a:t>Use</a:t>
            </a:r>
            <a:r>
              <a:rPr lang="tr-TR" sz="2000" dirty="0" smtClean="0">
                <a:latin typeface="Franklin Gothic Book (Body)"/>
                <a:ea typeface="ＭＳ Ｐゴシック" charset="0"/>
                <a:cs typeface="ＭＳ Ｐゴシック" charset="0"/>
              </a:rPr>
              <a:t> of </a:t>
            </a:r>
            <a:r>
              <a:rPr lang="tr-TR" sz="2000" dirty="0" err="1" smtClean="0">
                <a:latin typeface="Franklin Gothic Book (Body)"/>
                <a:ea typeface="ＭＳ Ｐゴシック" charset="0"/>
                <a:cs typeface="ＭＳ Ｐゴシック" charset="0"/>
              </a:rPr>
              <a:t>automated</a:t>
            </a:r>
            <a:r>
              <a:rPr lang="tr-TR" sz="2000" dirty="0" smtClean="0">
                <a:latin typeface="Franklin Gothic Book (Body)"/>
                <a:ea typeface="ＭＳ Ｐゴシック" charset="0"/>
                <a:cs typeface="ＭＳ Ｐゴシック" charset="0"/>
              </a:rPr>
              <a:t> </a:t>
            </a:r>
            <a:r>
              <a:rPr lang="tr-TR" sz="2000" dirty="0" err="1" smtClean="0">
                <a:latin typeface="Franklin Gothic Book (Body)"/>
                <a:ea typeface="ＭＳ Ｐゴシック" charset="0"/>
                <a:cs typeface="ＭＳ Ｐゴシック" charset="0"/>
              </a:rPr>
              <a:t>testing</a:t>
            </a:r>
            <a:r>
              <a:rPr lang="tr-TR" sz="2000" dirty="0" smtClean="0">
                <a:latin typeface="Franklin Gothic Book (Body)"/>
                <a:ea typeface="ＭＳ Ｐゴシック" charset="0"/>
                <a:cs typeface="ＭＳ Ｐゴシック" charset="0"/>
              </a:rPr>
              <a:t> through </a:t>
            </a:r>
            <a:r>
              <a:rPr lang="tr-TR" sz="2000" dirty="0" err="1" smtClean="0">
                <a:latin typeface="Franklin Gothic Book (Body)"/>
                <a:ea typeface="ＭＳ Ｐゴシック" charset="0"/>
                <a:cs typeface="ＭＳ Ｐゴシック" charset="0"/>
              </a:rPr>
              <a:t>unit</a:t>
            </a:r>
            <a:r>
              <a:rPr lang="tr-TR" sz="2000" dirty="0" smtClean="0">
                <a:latin typeface="Franklin Gothic Book (Body)"/>
                <a:ea typeface="ＭＳ Ｐゴシック" charset="0"/>
                <a:cs typeface="ＭＳ Ｐゴシック" charset="0"/>
              </a:rPr>
              <a:t> </a:t>
            </a:r>
            <a:r>
              <a:rPr lang="tr-TR" sz="2000" dirty="0" err="1" smtClean="0">
                <a:latin typeface="Franklin Gothic Book (Body)"/>
                <a:ea typeface="ＭＳ Ｐゴシック" charset="0"/>
                <a:cs typeface="ＭＳ Ｐゴシック" charset="0"/>
              </a:rPr>
              <a:t>testing</a:t>
            </a:r>
            <a:r>
              <a:rPr lang="tr-TR" sz="2000" dirty="0" smtClean="0">
                <a:latin typeface="Franklin Gothic Book (Body)"/>
                <a:ea typeface="ＭＳ Ｐゴシック" charset="0"/>
                <a:cs typeface="ＭＳ Ｐゴシック" charset="0"/>
              </a:rPr>
              <a:t> </a:t>
            </a:r>
            <a:r>
              <a:rPr lang="tr-TR" sz="2000" dirty="0" err="1" smtClean="0">
                <a:latin typeface="Franklin Gothic Book (Body)"/>
                <a:ea typeface="ＭＳ Ｐゴシック" charset="0"/>
                <a:cs typeface="ＭＳ Ｐゴシック" charset="0"/>
              </a:rPr>
              <a:t>tools</a:t>
            </a:r>
            <a:endParaRPr lang="tr-TR" sz="2000" dirty="0" smtClean="0">
              <a:latin typeface="Franklin Gothic Book (Body)"/>
              <a:ea typeface="ＭＳ Ｐゴシック" charset="0"/>
              <a:cs typeface="ＭＳ Ｐゴシック" charset="0"/>
            </a:endParaRPr>
          </a:p>
          <a:p>
            <a:pPr marL="461963" lvl="2" indent="0"/>
            <a:endParaRPr lang="tr-TR" sz="2000" dirty="0">
              <a:latin typeface="Franklin Gothic Book (Body)"/>
              <a:ea typeface="ＭＳ Ｐゴシック" charset="0"/>
              <a:cs typeface="ＭＳ Ｐゴシック" charset="0"/>
            </a:endParaRPr>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7</a:t>
            </a:fld>
            <a:endParaRPr lang="en-US" dirty="0"/>
          </a:p>
        </p:txBody>
      </p:sp>
    </p:spTree>
    <p:extLst>
      <p:ext uri="{BB962C8B-B14F-4D97-AF65-F5344CB8AC3E}">
        <p14:creationId xmlns:p14="http://schemas.microsoft.com/office/powerpoint/2010/main" val="24487276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smtClean="0"/>
              <a:t>Rules </a:t>
            </a:r>
            <a:endParaRPr lang="en-GB" dirty="0"/>
          </a:p>
        </p:txBody>
      </p:sp>
      <p:sp>
        <p:nvSpPr>
          <p:cNvPr id="3" name="Content Placeholder 2"/>
          <p:cNvSpPr>
            <a:spLocks noGrp="1"/>
          </p:cNvSpPr>
          <p:nvPr>
            <p:ph idx="1"/>
          </p:nvPr>
        </p:nvSpPr>
        <p:spPr/>
        <p:txBody>
          <a:bodyPr>
            <a:normAutofit fontScale="92500" lnSpcReduction="10000"/>
          </a:bodyPr>
          <a:lstStyle/>
          <a:p>
            <a:pPr marL="0" indent="0">
              <a:buFontTx/>
              <a:buChar char="•"/>
            </a:pPr>
            <a:r>
              <a:rPr lang="tr-TR" dirty="0" smtClean="0">
                <a:latin typeface="Times" charset="0"/>
                <a:ea typeface="ＭＳ Ｐゴシック" charset="0"/>
                <a:cs typeface="ＭＳ Ｐゴシック" charset="0"/>
              </a:rPr>
              <a:t> </a:t>
            </a:r>
            <a:r>
              <a:rPr lang="tr-TR" dirty="0" smtClean="0">
                <a:latin typeface="Franklin Gothic Book (Body)"/>
                <a:ea typeface="ＭＳ Ｐゴシック" charset="0"/>
                <a:cs typeface="ＭＳ Ｐゴシック" charset="0"/>
              </a:rPr>
              <a:t>RULE #1: PROJECT is a TEAM WORK! </a:t>
            </a:r>
          </a:p>
          <a:p>
            <a:pPr marL="0" indent="0">
              <a:buFontTx/>
              <a:buChar char="•"/>
            </a:pPr>
            <a:r>
              <a:rPr lang="tr-TR" dirty="0" smtClean="0">
                <a:latin typeface="Franklin Gothic Book (Body)"/>
                <a:ea typeface="ＭＳ Ｐゴシック" charset="0"/>
                <a:cs typeface="ＭＳ Ｐゴシック" charset="0"/>
              </a:rPr>
              <a:t> RULE </a:t>
            </a:r>
            <a:r>
              <a:rPr lang="tr-TR" dirty="0">
                <a:latin typeface="Franklin Gothic Book (Body)"/>
                <a:ea typeface="ＭＳ Ｐゴシック" charset="0"/>
                <a:cs typeface="ＭＳ Ｐゴシック" charset="0"/>
              </a:rPr>
              <a:t>#2: EVERYONE </a:t>
            </a:r>
            <a:r>
              <a:rPr lang="tr-TR" dirty="0" err="1">
                <a:latin typeface="Franklin Gothic Book (Body)"/>
                <a:ea typeface="ＭＳ Ｐゴシック" charset="0"/>
                <a:cs typeface="ＭＳ Ｐゴシック" charset="0"/>
              </a:rPr>
              <a:t>needs</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to</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contribute</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to</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all</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phases</a:t>
            </a:r>
            <a:r>
              <a:rPr lang="tr-TR" dirty="0">
                <a:latin typeface="Franklin Gothic Book (Body)"/>
                <a:ea typeface="ＭＳ Ｐゴシック" charset="0"/>
                <a:cs typeface="ＭＳ Ｐゴシック" charset="0"/>
              </a:rPr>
              <a:t> of </a:t>
            </a:r>
            <a:r>
              <a:rPr lang="tr-TR" dirty="0" err="1">
                <a:latin typeface="Franklin Gothic Book (Body)"/>
                <a:ea typeface="ＭＳ Ｐゴシック" charset="0"/>
                <a:cs typeface="ＭＳ Ｐゴシック" charset="0"/>
              </a:rPr>
              <a:t>the</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project</a:t>
            </a:r>
            <a:r>
              <a:rPr lang="tr-TR" dirty="0">
                <a:latin typeface="Franklin Gothic Book (Body)"/>
                <a:ea typeface="ＭＳ Ｐゴシック" charset="0"/>
                <a:cs typeface="ＭＳ Ｐゴシック" charset="0"/>
              </a:rPr>
              <a:t>.</a:t>
            </a:r>
          </a:p>
          <a:p>
            <a:pPr marL="0" indent="0">
              <a:buFontTx/>
              <a:buChar char="•"/>
            </a:pPr>
            <a:r>
              <a:rPr lang="tr-TR" dirty="0">
                <a:latin typeface="Franklin Gothic Book (Body)"/>
                <a:ea typeface="ＭＳ Ｐゴシック" charset="0"/>
                <a:cs typeface="ＭＳ Ｐゴシック" charset="0"/>
              </a:rPr>
              <a:t> RULE #3: </a:t>
            </a:r>
            <a:r>
              <a:rPr lang="tr-TR" dirty="0" err="1">
                <a:latin typeface="Franklin Gothic Book (Body)"/>
                <a:ea typeface="ＭＳ Ｐゴシック" charset="0"/>
                <a:cs typeface="ＭＳ Ｐゴシック" charset="0"/>
              </a:rPr>
              <a:t>You</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need</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to</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report</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all</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your</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meetings</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with</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the</a:t>
            </a:r>
            <a:r>
              <a:rPr lang="tr-TR" dirty="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customers</a:t>
            </a:r>
            <a:r>
              <a:rPr lang="tr-TR" dirty="0" smtClean="0">
                <a:latin typeface="Franklin Gothic Book (Body)"/>
                <a:ea typeface="ＭＳ Ｐゴシック" charset="0"/>
                <a:cs typeface="ＭＳ Ｐゴシック" charset="0"/>
              </a:rPr>
              <a:t> (</a:t>
            </a:r>
            <a:r>
              <a:rPr lang="tr-TR" dirty="0" err="1" smtClean="0">
                <a:latin typeface="Franklin Gothic Book (Body)"/>
                <a:ea typeface="ＭＳ Ｐゴシック" charset="0"/>
                <a:cs typeface="ＭＳ Ｐゴシック" charset="0"/>
              </a:rPr>
              <a:t>TAs</a:t>
            </a:r>
            <a:r>
              <a:rPr lang="tr-TR" dirty="0" smtClean="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and</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confirm</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the</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needs</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before</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moving</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forward</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Remember</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that</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customers</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change</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their</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minds</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too</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often</a:t>
            </a:r>
            <a:r>
              <a:rPr lang="tr-TR" dirty="0">
                <a:latin typeface="Franklin Gothic Book (Body)"/>
                <a:ea typeface="ＭＳ Ｐゴシック" charset="0"/>
                <a:cs typeface="ＭＳ Ｐゴシック" charset="0"/>
              </a:rPr>
              <a:t>!</a:t>
            </a:r>
          </a:p>
          <a:p>
            <a:pPr marL="0" indent="0">
              <a:buFontTx/>
              <a:buChar char="•"/>
            </a:pPr>
            <a:r>
              <a:rPr lang="tr-TR" dirty="0">
                <a:latin typeface="Franklin Gothic Book (Body)"/>
                <a:ea typeface="ＭＳ Ｐゴシック" charset="0"/>
              </a:rPr>
              <a:t> RULE  #4: At </a:t>
            </a:r>
            <a:r>
              <a:rPr lang="tr-TR" dirty="0" err="1">
                <a:latin typeface="Franklin Gothic Book (Body)"/>
                <a:ea typeface="ＭＳ Ｐゴシック" charset="0"/>
              </a:rPr>
              <a:t>the</a:t>
            </a:r>
            <a:r>
              <a:rPr lang="tr-TR" dirty="0">
                <a:latin typeface="Franklin Gothic Book (Body)"/>
                <a:ea typeface="ＭＳ Ｐゴシック" charset="0"/>
              </a:rPr>
              <a:t> </a:t>
            </a:r>
            <a:r>
              <a:rPr lang="tr-TR" dirty="0" err="1">
                <a:latin typeface="Franklin Gothic Book (Body)"/>
                <a:ea typeface="ＭＳ Ｐゴシック" charset="0"/>
              </a:rPr>
              <a:t>end</a:t>
            </a:r>
            <a:r>
              <a:rPr lang="tr-TR" dirty="0">
                <a:latin typeface="Franklin Gothic Book (Body)"/>
                <a:ea typeface="ＭＳ Ｐゴシック" charset="0"/>
              </a:rPr>
              <a:t> of </a:t>
            </a:r>
            <a:r>
              <a:rPr lang="tr-TR" dirty="0" err="1">
                <a:latin typeface="Franklin Gothic Book (Body)"/>
                <a:ea typeface="ＭＳ Ｐゴシック" charset="0"/>
              </a:rPr>
              <a:t>the</a:t>
            </a:r>
            <a:r>
              <a:rPr lang="tr-TR" dirty="0">
                <a:latin typeface="Franklin Gothic Book (Body)"/>
                <a:ea typeface="ＭＳ Ｐゴシック" charset="0"/>
              </a:rPr>
              <a:t> </a:t>
            </a:r>
            <a:r>
              <a:rPr lang="tr-TR" dirty="0" err="1">
                <a:latin typeface="Franklin Gothic Book (Body)"/>
                <a:ea typeface="ＭＳ Ｐゴシック" charset="0"/>
              </a:rPr>
              <a:t>project</a:t>
            </a:r>
            <a:r>
              <a:rPr lang="tr-TR" dirty="0">
                <a:latin typeface="Franklin Gothic Book (Body)"/>
                <a:ea typeface="ＭＳ Ｐゴシック" charset="0"/>
              </a:rPr>
              <a:t>, </a:t>
            </a:r>
            <a:r>
              <a:rPr lang="tr-TR" dirty="0" err="1">
                <a:latin typeface="Franklin Gothic Book (Body)"/>
                <a:ea typeface="ＭＳ Ｐゴシック" charset="0"/>
              </a:rPr>
              <a:t>everyone</a:t>
            </a:r>
            <a:r>
              <a:rPr lang="tr-TR" dirty="0">
                <a:latin typeface="Franklin Gothic Book (Body)"/>
                <a:ea typeface="ＭＳ Ｐゴシック" charset="0"/>
              </a:rPr>
              <a:t> </a:t>
            </a:r>
            <a:r>
              <a:rPr lang="tr-TR" dirty="0" err="1">
                <a:latin typeface="Franklin Gothic Book (Body)"/>
                <a:ea typeface="ＭＳ Ｐゴシック" charset="0"/>
              </a:rPr>
              <a:t>will</a:t>
            </a:r>
            <a:r>
              <a:rPr lang="tr-TR" dirty="0">
                <a:latin typeface="Franklin Gothic Book (Body)"/>
                <a:ea typeface="ＭＳ Ｐゴシック" charset="0"/>
              </a:rPr>
              <a:t> </a:t>
            </a:r>
            <a:r>
              <a:rPr lang="tr-TR" dirty="0" err="1">
                <a:latin typeface="Franklin Gothic Book (Body)"/>
                <a:ea typeface="ＭＳ Ｐゴシック" charset="0"/>
              </a:rPr>
              <a:t>evaluate</a:t>
            </a:r>
            <a:r>
              <a:rPr lang="tr-TR" dirty="0">
                <a:latin typeface="Franklin Gothic Book (Body)"/>
                <a:ea typeface="ＭＳ Ｐゴシック" charset="0"/>
              </a:rPr>
              <a:t> his/her </a:t>
            </a:r>
            <a:r>
              <a:rPr lang="tr-TR" dirty="0" err="1">
                <a:latin typeface="Franklin Gothic Book (Body)"/>
                <a:ea typeface="ＭＳ Ｐゴシック" charset="0"/>
              </a:rPr>
              <a:t>team</a:t>
            </a:r>
            <a:r>
              <a:rPr lang="tr-TR" dirty="0">
                <a:latin typeface="Franklin Gothic Book (Body)"/>
                <a:ea typeface="ＭＳ Ｐゴシック" charset="0"/>
              </a:rPr>
              <a:t> </a:t>
            </a:r>
            <a:r>
              <a:rPr lang="tr-TR" dirty="0" err="1">
                <a:latin typeface="Franklin Gothic Book (Body)"/>
                <a:ea typeface="ＭＳ Ｐゴシック" charset="0"/>
              </a:rPr>
              <a:t>members</a:t>
            </a:r>
            <a:r>
              <a:rPr lang="tr-TR" dirty="0">
                <a:latin typeface="Franklin Gothic Book (Body)"/>
                <a:ea typeface="ＭＳ Ｐゴシック" charset="0"/>
              </a:rPr>
              <a:t>’ </a:t>
            </a:r>
            <a:r>
              <a:rPr lang="tr-TR" dirty="0" err="1">
                <a:latin typeface="Franklin Gothic Book (Body)"/>
                <a:ea typeface="ＭＳ Ｐゴシック" charset="0"/>
              </a:rPr>
              <a:t>performance</a:t>
            </a:r>
            <a:r>
              <a:rPr lang="tr-TR" dirty="0">
                <a:latin typeface="Franklin Gothic Book (Body)"/>
                <a:ea typeface="ＭＳ Ｐゴシック" charset="0"/>
              </a:rPr>
              <a:t> </a:t>
            </a:r>
            <a:r>
              <a:rPr lang="tr-TR" dirty="0" err="1">
                <a:latin typeface="Franklin Gothic Book (Body)"/>
                <a:ea typeface="ＭＳ Ｐゴシック" charset="0"/>
              </a:rPr>
              <a:t>and</a:t>
            </a:r>
            <a:r>
              <a:rPr lang="tr-TR" dirty="0">
                <a:latin typeface="Franklin Gothic Book (Body)"/>
                <a:ea typeface="ＭＳ Ｐゴシック" charset="0"/>
              </a:rPr>
              <a:t> </a:t>
            </a:r>
            <a:r>
              <a:rPr lang="tr-TR" dirty="0" err="1">
                <a:latin typeface="Franklin Gothic Book (Body)"/>
                <a:ea typeface="ＭＳ Ｐゴシック" charset="0"/>
              </a:rPr>
              <a:t>contribution</a:t>
            </a:r>
            <a:r>
              <a:rPr lang="tr-TR" dirty="0">
                <a:latin typeface="Franklin Gothic Book (Body)"/>
                <a:ea typeface="ＭＳ Ｐゴシック" charset="0"/>
              </a:rPr>
              <a:t> </a:t>
            </a:r>
            <a:r>
              <a:rPr lang="tr-TR" dirty="0" err="1">
                <a:latin typeface="Franklin Gothic Book (Body)"/>
                <a:ea typeface="ＭＳ Ｐゴシック" charset="0"/>
              </a:rPr>
              <a:t>to</a:t>
            </a:r>
            <a:r>
              <a:rPr lang="tr-TR" dirty="0">
                <a:latin typeface="Franklin Gothic Book (Body)"/>
                <a:ea typeface="ＭＳ Ｐゴシック" charset="0"/>
              </a:rPr>
              <a:t> </a:t>
            </a:r>
            <a:r>
              <a:rPr lang="tr-TR" dirty="0" err="1">
                <a:latin typeface="Franklin Gothic Book (Body)"/>
                <a:ea typeface="ＭＳ Ｐゴシック" charset="0"/>
              </a:rPr>
              <a:t>the</a:t>
            </a:r>
            <a:r>
              <a:rPr lang="tr-TR" dirty="0">
                <a:latin typeface="Franklin Gothic Book (Body)"/>
                <a:ea typeface="ＭＳ Ｐゴシック" charset="0"/>
              </a:rPr>
              <a:t> </a:t>
            </a:r>
            <a:r>
              <a:rPr lang="tr-TR" dirty="0" err="1">
                <a:latin typeface="Franklin Gothic Book (Body)"/>
                <a:ea typeface="ＭＳ Ｐゴシック" charset="0"/>
              </a:rPr>
              <a:t>project</a:t>
            </a:r>
            <a:r>
              <a:rPr lang="tr-TR" dirty="0">
                <a:latin typeface="Franklin Gothic Book (Body)"/>
                <a:ea typeface="ＭＳ Ｐゴシック" charset="0"/>
              </a:rPr>
              <a:t>. This is going to be privately shared with the </a:t>
            </a:r>
            <a:r>
              <a:rPr lang="tr-TR" dirty="0" smtClean="0">
                <a:latin typeface="Franklin Gothic Book (Body)"/>
                <a:ea typeface="ＭＳ Ｐゴシック" charset="0"/>
              </a:rPr>
              <a:t>instructors </a:t>
            </a:r>
            <a:r>
              <a:rPr lang="tr-TR" dirty="0">
                <a:latin typeface="Franklin Gothic Book (Body)"/>
                <a:ea typeface="ＭＳ Ｐゴシック" charset="0"/>
              </a:rPr>
              <a:t>only. </a:t>
            </a:r>
            <a:endParaRPr lang="tr-TR" dirty="0">
              <a:latin typeface="Franklin Gothic Book (Body)"/>
              <a:ea typeface="ＭＳ Ｐゴシック" charset="0"/>
              <a:cs typeface="ＭＳ Ｐゴシック" charset="0"/>
            </a:endParaRPr>
          </a:p>
          <a:p>
            <a:pPr marL="0" indent="0">
              <a:buFontTx/>
              <a:buChar char="•"/>
            </a:pPr>
            <a:r>
              <a:rPr lang="tr-TR" dirty="0">
                <a:latin typeface="Franklin Gothic Book (Body)"/>
                <a:ea typeface="ＭＳ Ｐゴシック" charset="0"/>
                <a:cs typeface="ＭＳ Ｐゴシック" charset="0"/>
              </a:rPr>
              <a:t> RULE  #5: </a:t>
            </a:r>
            <a:r>
              <a:rPr lang="tr-TR" dirty="0" err="1">
                <a:latin typeface="Franklin Gothic Book (Body)"/>
                <a:ea typeface="ＭＳ Ｐゴシック" charset="0"/>
                <a:cs typeface="ＭＳ Ｐゴシック" charset="0"/>
              </a:rPr>
              <a:t>Inform</a:t>
            </a:r>
            <a:r>
              <a:rPr lang="tr-TR" dirty="0">
                <a:latin typeface="Franklin Gothic Book (Body)"/>
                <a:ea typeface="ＭＳ Ｐゴシック" charset="0"/>
                <a:cs typeface="ＭＳ Ｐゴシック" charset="0"/>
              </a:rPr>
              <a:t> us (me </a:t>
            </a:r>
            <a:r>
              <a:rPr lang="tr-TR" dirty="0" err="1">
                <a:latin typeface="Franklin Gothic Book (Body)"/>
                <a:ea typeface="ＭＳ Ｐゴシック" charset="0"/>
                <a:cs typeface="ＭＳ Ｐゴシック" charset="0"/>
              </a:rPr>
              <a:t>or</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TAs</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early</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if</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you</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have</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any</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difficulties</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during</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the</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project</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regarding</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the</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topic</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technologies</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or</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with</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your</a:t>
            </a: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group</a:t>
            </a:r>
            <a:r>
              <a:rPr lang="tr-TR" dirty="0">
                <a:latin typeface="Franklin Gothic Book (Body)"/>
                <a:ea typeface="ＭＳ Ｐゴシック" charset="0"/>
                <a:cs typeface="ＭＳ Ｐゴシック" charset="0"/>
              </a:rPr>
              <a:t> </a:t>
            </a:r>
            <a:r>
              <a:rPr lang="en-GB" dirty="0">
                <a:latin typeface="Franklin Gothic Book (Body)"/>
                <a:ea typeface="ＭＳ Ｐゴシック" charset="0"/>
                <a:cs typeface="ＭＳ Ｐゴシック" charset="0"/>
              </a:rPr>
              <a:t>members</a:t>
            </a:r>
            <a:r>
              <a:rPr lang="tr-TR" dirty="0">
                <a:latin typeface="Franklin Gothic Book (Body)"/>
                <a:ea typeface="ＭＳ Ｐゴシック" charset="0"/>
                <a:cs typeface="ＭＳ Ｐゴシック" charset="0"/>
              </a:rPr>
              <a:t>!</a:t>
            </a:r>
          </a:p>
          <a:p>
            <a:pPr marL="0" indent="0">
              <a:buFontTx/>
              <a:buChar char="•"/>
            </a:pPr>
            <a:r>
              <a:rPr lang="tr-TR" dirty="0">
                <a:latin typeface="Franklin Gothic Book (Body)"/>
                <a:ea typeface="ＭＳ Ｐゴシック" charset="0"/>
                <a:cs typeface="ＭＳ Ｐゴシック" charset="0"/>
              </a:rPr>
              <a:t> </a:t>
            </a:r>
            <a:r>
              <a:rPr lang="tr-TR" dirty="0" err="1">
                <a:latin typeface="Franklin Gothic Book (Body)"/>
                <a:ea typeface="ＭＳ Ｐゴシック" charset="0"/>
                <a:cs typeface="ＭＳ Ｐゴシック" charset="0"/>
              </a:rPr>
              <a:t>If</a:t>
            </a:r>
            <a:r>
              <a:rPr lang="tr-TR" dirty="0">
                <a:latin typeface="Franklin Gothic Book (Body)"/>
                <a:ea typeface="ＭＳ Ｐゴシック" charset="0"/>
                <a:cs typeface="ＭＳ Ｐゴシック" charset="0"/>
              </a:rPr>
              <a:t> </a:t>
            </a:r>
            <a:r>
              <a:rPr lang="en-US" dirty="0">
                <a:latin typeface="Franklin Gothic Book (Body)"/>
                <a:ea typeface="ＭＳ Ｐゴシック" charset="0"/>
                <a:cs typeface="ＭＳ Ｐゴシック" charset="0"/>
              </a:rPr>
              <a:t>a project member believes that some project members have not contributed the phase</a:t>
            </a:r>
          </a:p>
          <a:p>
            <a:pPr lvl="1"/>
            <a:r>
              <a:rPr lang="en-US" dirty="0">
                <a:latin typeface="Franklin Gothic Book (Body)"/>
                <a:ea typeface="ＭＳ Ｐゴシック" charset="0"/>
              </a:rPr>
              <a:t>Must submit a one-page summary for the phase, indicating how much he/she thinks each project member has contributed to the phase  </a:t>
            </a:r>
            <a:endParaRPr lang="en-US" dirty="0">
              <a:latin typeface="Franklin Gothic Book (Body)"/>
              <a:ea typeface="ＭＳ Ｐゴシック" charset="0"/>
              <a:cs typeface="ＭＳ Ｐゴシック" charset="0"/>
            </a:endParaRPr>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8</a:t>
            </a:fld>
            <a:endParaRPr lang="en-US" dirty="0"/>
          </a:p>
        </p:txBody>
      </p:sp>
    </p:spTree>
    <p:extLst>
      <p:ext uri="{BB962C8B-B14F-4D97-AF65-F5344CB8AC3E}">
        <p14:creationId xmlns:p14="http://schemas.microsoft.com/office/powerpoint/2010/main" val="1058909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tr-TR" dirty="0" smtClean="0"/>
              <a:t>Collaboration </a:t>
            </a:r>
            <a:r>
              <a:rPr lang="tr-TR" dirty="0" err="1" smtClean="0"/>
              <a:t>Policy</a:t>
            </a:r>
            <a:endParaRPr lang="en-GB" dirty="0"/>
          </a:p>
        </p:txBody>
      </p:sp>
      <p:sp>
        <p:nvSpPr>
          <p:cNvPr id="3" name="Content Placeholder 2"/>
          <p:cNvSpPr>
            <a:spLocks noGrp="1"/>
          </p:cNvSpPr>
          <p:nvPr>
            <p:ph idx="1"/>
          </p:nvPr>
        </p:nvSpPr>
        <p:spPr/>
        <p:txBody>
          <a:bodyPr/>
          <a:lstStyle/>
          <a:p>
            <a:r>
              <a:rPr lang="tr-TR" dirty="0" err="1" smtClean="0"/>
              <a:t>Plagiarism</a:t>
            </a:r>
            <a:r>
              <a:rPr lang="tr-TR" dirty="0" smtClean="0"/>
              <a:t>, </a:t>
            </a:r>
            <a:r>
              <a:rPr lang="tr-TR" dirty="0" err="1" smtClean="0"/>
              <a:t>cheating</a:t>
            </a:r>
            <a:r>
              <a:rPr lang="tr-TR" dirty="0" smtClean="0"/>
              <a:t> </a:t>
            </a:r>
            <a:r>
              <a:rPr lang="tr-TR" dirty="0" err="1" smtClean="0"/>
              <a:t>or</a:t>
            </a:r>
            <a:r>
              <a:rPr lang="tr-TR" dirty="0" smtClean="0"/>
              <a:t> </a:t>
            </a:r>
            <a:r>
              <a:rPr lang="tr-TR" dirty="0" err="1" smtClean="0"/>
              <a:t>copying</a:t>
            </a:r>
            <a:r>
              <a:rPr lang="tr-TR" dirty="0" smtClean="0"/>
              <a:t> </a:t>
            </a:r>
            <a:r>
              <a:rPr lang="tr-TR" dirty="0" err="1" smtClean="0"/>
              <a:t>other</a:t>
            </a:r>
            <a:r>
              <a:rPr lang="tr-TR" dirty="0" smtClean="0"/>
              <a:t> </a:t>
            </a:r>
            <a:r>
              <a:rPr lang="tr-TR" dirty="0" err="1" smtClean="0"/>
              <a:t>people’s</a:t>
            </a:r>
            <a:r>
              <a:rPr lang="tr-TR" dirty="0" smtClean="0"/>
              <a:t> </a:t>
            </a:r>
            <a:r>
              <a:rPr lang="tr-TR" dirty="0" err="1" smtClean="0"/>
              <a:t>work</a:t>
            </a:r>
            <a:r>
              <a:rPr lang="tr-TR" dirty="0" smtClean="0"/>
              <a:t>/</a:t>
            </a:r>
            <a:r>
              <a:rPr lang="tr-TR" dirty="0" err="1" smtClean="0"/>
              <a:t>documents</a:t>
            </a:r>
            <a:r>
              <a:rPr lang="tr-TR" dirty="0" smtClean="0"/>
              <a:t>/</a:t>
            </a:r>
            <a:r>
              <a:rPr lang="tr-TR" dirty="0" err="1" smtClean="0"/>
              <a:t>source</a:t>
            </a:r>
            <a:r>
              <a:rPr lang="tr-TR" dirty="0" smtClean="0"/>
              <a:t> </a:t>
            </a:r>
            <a:r>
              <a:rPr lang="tr-TR" dirty="0" err="1" smtClean="0"/>
              <a:t>code</a:t>
            </a:r>
            <a:r>
              <a:rPr lang="tr-TR" dirty="0" smtClean="0"/>
              <a:t> </a:t>
            </a:r>
            <a:r>
              <a:rPr lang="tr-TR" dirty="0" err="1" smtClean="0"/>
              <a:t>will</a:t>
            </a:r>
            <a:r>
              <a:rPr lang="tr-TR" dirty="0" smtClean="0"/>
              <a:t> be </a:t>
            </a:r>
            <a:r>
              <a:rPr lang="tr-TR" dirty="0" err="1" smtClean="0"/>
              <a:t>dealt</a:t>
            </a:r>
            <a:r>
              <a:rPr lang="tr-TR" dirty="0" smtClean="0"/>
              <a:t> </a:t>
            </a:r>
            <a:r>
              <a:rPr lang="tr-TR" dirty="0" err="1" smtClean="0"/>
              <a:t>with</a:t>
            </a:r>
            <a:r>
              <a:rPr lang="tr-TR" dirty="0" smtClean="0"/>
              <a:t> </a:t>
            </a:r>
            <a:r>
              <a:rPr lang="tr-TR" dirty="0" err="1" smtClean="0"/>
              <a:t>extreme</a:t>
            </a:r>
            <a:r>
              <a:rPr lang="tr-TR" dirty="0" smtClean="0"/>
              <a:t> </a:t>
            </a:r>
            <a:r>
              <a:rPr lang="tr-TR" dirty="0" err="1" smtClean="0"/>
              <a:t>intolerance</a:t>
            </a:r>
            <a:r>
              <a:rPr lang="tr-TR" dirty="0" smtClean="0"/>
              <a:t>. </a:t>
            </a:r>
          </a:p>
          <a:p>
            <a:r>
              <a:rPr lang="tr-TR" dirty="0" err="1" smtClean="0"/>
              <a:t>Disciplinary</a:t>
            </a:r>
            <a:r>
              <a:rPr lang="tr-TR" dirty="0" smtClean="0"/>
              <a:t> </a:t>
            </a:r>
            <a:r>
              <a:rPr lang="tr-TR" dirty="0" err="1" smtClean="0"/>
              <a:t>actions</a:t>
            </a:r>
            <a:r>
              <a:rPr lang="tr-TR" dirty="0" smtClean="0"/>
              <a:t> </a:t>
            </a:r>
            <a:r>
              <a:rPr lang="tr-TR" dirty="0" err="1" smtClean="0"/>
              <a:t>will</a:t>
            </a:r>
            <a:r>
              <a:rPr lang="tr-TR" dirty="0" smtClean="0"/>
              <a:t> be </a:t>
            </a:r>
            <a:r>
              <a:rPr lang="tr-TR" dirty="0" err="1" smtClean="0"/>
              <a:t>applied</a:t>
            </a:r>
            <a:r>
              <a:rPr lang="tr-TR" dirty="0" smtClean="0"/>
              <a:t> </a:t>
            </a:r>
            <a:r>
              <a:rPr lang="tr-TR" dirty="0" err="1" smtClean="0"/>
              <a:t>immediately</a:t>
            </a:r>
            <a:r>
              <a:rPr lang="tr-TR" dirty="0" smtClean="0"/>
              <a:t>.</a:t>
            </a:r>
            <a:endParaRPr lang="en-GB" dirty="0"/>
          </a:p>
        </p:txBody>
      </p:sp>
      <p:sp>
        <p:nvSpPr>
          <p:cNvPr id="4" name="Footer Placeholder 3"/>
          <p:cNvSpPr>
            <a:spLocks noGrp="1"/>
          </p:cNvSpPr>
          <p:nvPr>
            <p:ph type="ftr" sz="quarter" idx="11"/>
          </p:nvPr>
        </p:nvSpPr>
        <p:spPr/>
        <p:txBody>
          <a:bodyPr/>
          <a:lstStyle/>
          <a:p>
            <a:r>
              <a:rPr lang="en-US" smtClean="0"/>
              <a:t>Introduction</a:t>
            </a:r>
            <a:endParaRPr lang="en-US" dirty="0"/>
          </a:p>
        </p:txBody>
      </p:sp>
      <p:sp>
        <p:nvSpPr>
          <p:cNvPr id="5" name="Slide Number Placeholder 4"/>
          <p:cNvSpPr>
            <a:spLocks noGrp="1"/>
          </p:cNvSpPr>
          <p:nvPr>
            <p:ph type="sldNum" sz="quarter" idx="12"/>
          </p:nvPr>
        </p:nvSpPr>
        <p:spPr/>
        <p:txBody>
          <a:bodyPr/>
          <a:lstStyle/>
          <a:p>
            <a:r>
              <a:rPr lang="tr-TR" smtClean="0"/>
              <a:t>1.</a:t>
            </a:r>
            <a:fld id="{FA84A37A-AFC2-4A01-80A1-FC20F2C0D5BB}" type="slidenum">
              <a:rPr lang="en-US" smtClean="0"/>
              <a:pPr/>
              <a:t>9</a:t>
            </a:fld>
            <a:endParaRPr lang="en-US" dirty="0"/>
          </a:p>
        </p:txBody>
      </p:sp>
    </p:spTree>
    <p:extLst>
      <p:ext uri="{BB962C8B-B14F-4D97-AF65-F5344CB8AC3E}">
        <p14:creationId xmlns:p14="http://schemas.microsoft.com/office/powerpoint/2010/main" val="62963676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ecatur">
  <a:themeElements>
    <a:clrScheme name="Decatur">
      <a:dk1>
        <a:sysClr val="windowText" lastClr="000000"/>
      </a:dk1>
      <a:lt1>
        <a:sysClr val="window" lastClr="FFFFFF"/>
      </a:lt1>
      <a:dk2>
        <a:srgbClr val="55554A"/>
      </a:dk2>
      <a:lt2>
        <a:srgbClr val="D7DAE1"/>
      </a:lt2>
      <a:accent1>
        <a:srgbClr val="F4680B"/>
      </a:accent1>
      <a:accent2>
        <a:srgbClr val="ABB19F"/>
      </a:accent2>
      <a:accent3>
        <a:srgbClr val="948774"/>
      </a:accent3>
      <a:accent4>
        <a:srgbClr val="7EB8E7"/>
      </a:accent4>
      <a:accent5>
        <a:srgbClr val="E3B651"/>
      </a:accent5>
      <a:accent6>
        <a:srgbClr val="96756C"/>
      </a:accent6>
      <a:hlink>
        <a:srgbClr val="66AACD"/>
      </a:hlink>
      <a:folHlink>
        <a:srgbClr val="809DB3"/>
      </a:folHlink>
    </a:clrScheme>
    <a:fontScheme name="Decatur">
      <a:majorFont>
        <a:latin typeface="Bodoni MT Condensed"/>
        <a:ea typeface=""/>
        <a:cs typeface=""/>
        <a:font script="Grek" typeface="Times New Roman"/>
        <a:font script="Cyrl" typeface="Times New Roman"/>
        <a:font script="Jpan" typeface="HG明朝E"/>
        <a:font script="Hang" typeface="HY목각파임B"/>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Grek" typeface="Arial"/>
        <a:font script="Cyrl" typeface="Arial"/>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catur">
      <a:fillStyleLst>
        <a:solidFill>
          <a:schemeClr val="phClr"/>
        </a:solidFill>
        <a:gradFill rotWithShape="1">
          <a:gsLst>
            <a:gs pos="0">
              <a:schemeClr val="phClr">
                <a:tint val="90000"/>
                <a:satMod val="110000"/>
              </a:schemeClr>
            </a:gs>
            <a:gs pos="47500">
              <a:schemeClr val="phClr">
                <a:tint val="53000"/>
                <a:satMod val="120000"/>
              </a:schemeClr>
            </a:gs>
            <a:gs pos="58500">
              <a:schemeClr val="phClr">
                <a:tint val="53000"/>
                <a:satMod val="120000"/>
              </a:schemeClr>
            </a:gs>
            <a:gs pos="100000">
              <a:schemeClr val="phClr">
                <a:tint val="90000"/>
                <a:satMod val="110000"/>
              </a:schemeClr>
            </a:gs>
          </a:gsLst>
          <a:lin ang="3600000" scaled="1"/>
        </a:gradFill>
        <a:gradFill rotWithShape="1">
          <a:gsLst>
            <a:gs pos="0">
              <a:schemeClr val="phClr">
                <a:shade val="54000"/>
                <a:satMod val="105000"/>
              </a:schemeClr>
            </a:gs>
            <a:gs pos="47500">
              <a:schemeClr val="phClr">
                <a:shade val="88000"/>
                <a:satMod val="105000"/>
              </a:schemeClr>
            </a:gs>
            <a:gs pos="58500">
              <a:schemeClr val="phClr">
                <a:shade val="88000"/>
                <a:satMod val="105000"/>
              </a:schemeClr>
            </a:gs>
            <a:gs pos="100000">
              <a:schemeClr val="phClr">
                <a:shade val="54000"/>
                <a:satMod val="105000"/>
              </a:schemeClr>
            </a:gs>
          </a:gsLst>
          <a:lin ang="3600000" scaled="1"/>
        </a:gradFill>
      </a:fillStyleLst>
      <a:lnStyleLst>
        <a:ln w="10000" cap="flat" cmpd="sng" algn="ctr">
          <a:solidFill>
            <a:schemeClr val="phClr"/>
          </a:solidFill>
          <a:prstDash val="solid"/>
        </a:ln>
        <a:ln w="28250" cap="flat" cmpd="sng" algn="ctr">
          <a:solidFill>
            <a:schemeClr val="phClr"/>
          </a:solidFill>
          <a:prstDash val="solid"/>
        </a:ln>
        <a:ln w="38100" cap="flat" cmpd="sng" algn="ctr">
          <a:solidFill>
            <a:schemeClr val="phClr"/>
          </a:solidFill>
          <a:prstDash val="solid"/>
        </a:ln>
      </a:lnStyleLst>
      <a:effectStyleLst>
        <a:effectStyle>
          <a:effectLst>
            <a:outerShdw blurRad="63500" dist="25400" dir="3600000" algn="r" rotWithShape="0">
              <a:srgbClr val="000000">
                <a:alpha val="30000"/>
              </a:srgbClr>
            </a:outerShdw>
          </a:effectLst>
        </a:effectStyle>
        <a:effectStyle>
          <a:effectLst>
            <a:outerShdw blurRad="63500" dist="25400" dir="3600000" algn="r" rotWithShape="0">
              <a:srgbClr val="000000">
                <a:alpha val="36000"/>
              </a:srgbClr>
            </a:outerShdw>
          </a:effectLst>
          <a:scene3d>
            <a:camera prst="orthographicFront">
              <a:rot lat="0" lon="0" rev="0"/>
            </a:camera>
            <a:lightRig rig="harsh" dir="tl">
              <a:rot lat="0" lon="0" rev="9000000"/>
            </a:lightRig>
          </a:scene3d>
          <a:sp3d prstMaterial="flat">
            <a:bevelT w="38100" h="50800" prst="softRound"/>
          </a:sp3d>
        </a:effectStyle>
        <a:effectStyle>
          <a:effectLst>
            <a:outerShdw blurRad="76200" dist="38100" dir="3600000" algn="r" rotWithShape="0">
              <a:srgbClr val="000000">
                <a:alpha val="60000"/>
              </a:srgbClr>
            </a:outerShdw>
          </a:effectLst>
          <a:scene3d>
            <a:camera prst="orthographicFront">
              <a:rot lat="0" lon="0" rev="0"/>
            </a:camera>
            <a:lightRig rig="harsh" dir="tl">
              <a:rot lat="0" lon="0" rev="9000000"/>
            </a:lightRig>
          </a:scene3d>
          <a:sp3d contourW="44450" prstMaterial="flat">
            <a:bevelT w="38100" h="50800" prst="softRound"/>
            <a:contourClr>
              <a:schemeClr val="phClr">
                <a:tint val="5"/>
                <a:satMod val="130000"/>
              </a:schemeClr>
            </a:contourClr>
          </a:sp3d>
        </a:effectStyle>
      </a:effectStyleLst>
      <a:bgFillStyleLst>
        <a:solidFill>
          <a:schemeClr val="phClr"/>
        </a:solidFill>
        <a:gradFill rotWithShape="1">
          <a:gsLst>
            <a:gs pos="0">
              <a:schemeClr val="phClr">
                <a:tint val="100000"/>
                <a:shade val="52000"/>
                <a:satMod val="105000"/>
              </a:schemeClr>
            </a:gs>
            <a:gs pos="47500">
              <a:schemeClr val="phClr">
                <a:tint val="90000"/>
                <a:shade val="89000"/>
                <a:satMod val="105000"/>
              </a:schemeClr>
            </a:gs>
            <a:gs pos="58500">
              <a:schemeClr val="phClr">
                <a:tint val="85000"/>
                <a:shade val="89000"/>
                <a:satMod val="105000"/>
              </a:schemeClr>
            </a:gs>
            <a:gs pos="100000">
              <a:schemeClr val="phClr">
                <a:tint val="100000"/>
                <a:shade val="52000"/>
                <a:satMod val="105000"/>
              </a:schemeClr>
            </a:gs>
          </a:gsLst>
          <a:lin ang="3600000" scaled="0"/>
        </a:gradFill>
        <a:blipFill rotWithShape="1">
          <a:blip xmlns:r="http://schemas.openxmlformats.org/officeDocument/2006/relationships" r:embed="rId1">
            <a:duotone>
              <a:schemeClr val="phClr">
                <a:tint val="98000"/>
              </a:schemeClr>
              <a:schemeClr val="phClr">
                <a:shade val="85000"/>
                <a:satMod val="120000"/>
              </a:schemeClr>
            </a:duotone>
          </a:blip>
          <a:tile tx="0" ty="0" sx="52000" sy="5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TC101790490[[fn=Decatur]]</Template>
  <TotalTime>5503</TotalTime>
  <Words>2734</Words>
  <Application>Microsoft Office PowerPoint</Application>
  <PresentationFormat>On-screen Show (4:3)</PresentationFormat>
  <Paragraphs>568</Paragraphs>
  <Slides>53</Slides>
  <Notes>14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53</vt:i4>
      </vt:variant>
    </vt:vector>
  </HeadingPairs>
  <TitlesOfParts>
    <vt:vector size="65" baseType="lpstr">
      <vt:lpstr>ＭＳ Ｐゴシック</vt:lpstr>
      <vt:lpstr>Arial</vt:lpstr>
      <vt:lpstr>Bodoni MT Condensed</vt:lpstr>
      <vt:lpstr>Calibri</vt:lpstr>
      <vt:lpstr>Courier New</vt:lpstr>
      <vt:lpstr>Franklin Gothic Book</vt:lpstr>
      <vt:lpstr>Franklin Gothic Book (Body)</vt:lpstr>
      <vt:lpstr>Times</vt:lpstr>
      <vt:lpstr>Times New Roman</vt:lpstr>
      <vt:lpstr>Webdings</vt:lpstr>
      <vt:lpstr>Wingdings</vt:lpstr>
      <vt:lpstr>Decatur</vt:lpstr>
      <vt:lpstr>BLG 411E  SOFTWARE ENGINEERING</vt:lpstr>
      <vt:lpstr>Course - Introduction</vt:lpstr>
      <vt:lpstr>Course - Textbooks</vt:lpstr>
      <vt:lpstr>Course - Supplementaries</vt:lpstr>
      <vt:lpstr>Course - Outline</vt:lpstr>
      <vt:lpstr>Course - Grading</vt:lpstr>
      <vt:lpstr>Projects</vt:lpstr>
      <vt:lpstr>Rules </vt:lpstr>
      <vt:lpstr>Collaboration Policy</vt:lpstr>
      <vt:lpstr>Introduction</vt:lpstr>
      <vt:lpstr>What is Software Engineering?</vt:lpstr>
      <vt:lpstr>What is Software Engineering?</vt:lpstr>
      <vt:lpstr>What’s the problem?</vt:lpstr>
      <vt:lpstr>Software Disaster Examples - 1</vt:lpstr>
      <vt:lpstr>Software Disaster Examples -2</vt:lpstr>
      <vt:lpstr>Software Disaster Examples - 3</vt:lpstr>
      <vt:lpstr>Standish Project Benchmarks over the years</vt:lpstr>
      <vt:lpstr>Overrunning??</vt:lpstr>
      <vt:lpstr>Why is software development so difficult?</vt:lpstr>
      <vt:lpstr>Software Projects</vt:lpstr>
      <vt:lpstr>Software Business</vt:lpstr>
      <vt:lpstr>Software Development Stages</vt:lpstr>
      <vt:lpstr>Requirements Phase</vt:lpstr>
      <vt:lpstr>Analysis Phase</vt:lpstr>
      <vt:lpstr>Design Phase</vt:lpstr>
      <vt:lpstr>Rest of the Phases</vt:lpstr>
      <vt:lpstr>Cost of the Phases</vt:lpstr>
      <vt:lpstr>Cost of Faults</vt:lpstr>
      <vt:lpstr>Software Projects</vt:lpstr>
      <vt:lpstr>Software Project Stakeholders</vt:lpstr>
      <vt:lpstr>Communication Difficulties</vt:lpstr>
      <vt:lpstr>Object Oriented Paradigm</vt:lpstr>
      <vt:lpstr>Size of programs continues to grow...</vt:lpstr>
      <vt:lpstr>The Object-Oriented Paradigm</vt:lpstr>
      <vt:lpstr>The Object-Oriented Paradigm </vt:lpstr>
      <vt:lpstr>Structured vs Object-Oriented </vt:lpstr>
      <vt:lpstr>Information Hiding</vt:lpstr>
      <vt:lpstr>Strengths of the OO Paradigm</vt:lpstr>
      <vt:lpstr>Strengths of the Object-Oriented Paradigm</vt:lpstr>
      <vt:lpstr>Strengths of the Object-Oriented Paradigm</vt:lpstr>
      <vt:lpstr>Differences in Phases</vt:lpstr>
      <vt:lpstr>Object-Oriented Paradigm</vt:lpstr>
      <vt:lpstr>Project Scope</vt:lpstr>
      <vt:lpstr>Project Scope</vt:lpstr>
      <vt:lpstr>Project Charter</vt:lpstr>
      <vt:lpstr>Project Charter</vt:lpstr>
      <vt:lpstr>Project Charter</vt:lpstr>
      <vt:lpstr>Project Scope</vt:lpstr>
      <vt:lpstr>Project Scope</vt:lpstr>
      <vt:lpstr>Project Scope Document</vt:lpstr>
      <vt:lpstr>Project Scope Document</vt:lpstr>
      <vt:lpstr>Wrap-up</vt:lpstr>
      <vt:lpstr>Next Week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ENGINEERING</dc:title>
  <dc:creator>tantug</dc:creator>
  <cp:lastModifiedBy>itu</cp:lastModifiedBy>
  <cp:revision>167</cp:revision>
  <dcterms:created xsi:type="dcterms:W3CDTF">2010-08-26T12:42:06Z</dcterms:created>
  <dcterms:modified xsi:type="dcterms:W3CDTF">2017-09-12T12:31:54Z</dcterms:modified>
</cp:coreProperties>
</file>

<file path=docProps/thumbnail.jpeg>
</file>